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256" r:id="rId2"/>
    <p:sldId id="329" r:id="rId3"/>
    <p:sldId id="268" r:id="rId4"/>
    <p:sldId id="267" r:id="rId5"/>
    <p:sldId id="342" r:id="rId6"/>
    <p:sldId id="344" r:id="rId7"/>
    <p:sldId id="328" r:id="rId8"/>
    <p:sldId id="330" r:id="rId9"/>
    <p:sldId id="260" r:id="rId10"/>
    <p:sldId id="343" r:id="rId11"/>
    <p:sldId id="331" r:id="rId12"/>
    <p:sldId id="306" r:id="rId13"/>
    <p:sldId id="291" r:id="rId14"/>
    <p:sldId id="345" r:id="rId15"/>
    <p:sldId id="346" r:id="rId16"/>
    <p:sldId id="347" r:id="rId17"/>
    <p:sldId id="348" r:id="rId18"/>
    <p:sldId id="332" r:id="rId19"/>
    <p:sldId id="365" r:id="rId20"/>
    <p:sldId id="366" r:id="rId21"/>
    <p:sldId id="334" r:id="rId22"/>
    <p:sldId id="349" r:id="rId23"/>
    <p:sldId id="335" r:id="rId24"/>
    <p:sldId id="354" r:id="rId25"/>
    <p:sldId id="355" r:id="rId26"/>
    <p:sldId id="350" r:id="rId27"/>
    <p:sldId id="357" r:id="rId28"/>
    <p:sldId id="356" r:id="rId29"/>
    <p:sldId id="358" r:id="rId30"/>
    <p:sldId id="359" r:id="rId31"/>
    <p:sldId id="360" r:id="rId32"/>
    <p:sldId id="361" r:id="rId33"/>
    <p:sldId id="258" r:id="rId34"/>
    <p:sldId id="316" r:id="rId35"/>
    <p:sldId id="261" r:id="rId36"/>
    <p:sldId id="368" r:id="rId37"/>
    <p:sldId id="373" r:id="rId38"/>
    <p:sldId id="283" r:id="rId39"/>
    <p:sldId id="337" r:id="rId40"/>
    <p:sldId id="367" r:id="rId41"/>
    <p:sldId id="338" r:id="rId42"/>
    <p:sldId id="339" r:id="rId43"/>
    <p:sldId id="340" r:id="rId44"/>
    <p:sldId id="364" r:id="rId45"/>
    <p:sldId id="341" r:id="rId46"/>
    <p:sldId id="362" r:id="rId47"/>
    <p:sldId id="363" r:id="rId48"/>
  </p:sldIdLst>
  <p:sldSz cx="9144000" cy="5143500" type="screen16x9"/>
  <p:notesSz cx="7099300" cy="10234613"/>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CCC24-0B83-264E-B1AE-0F535CD1D040}" v="12" dt="2024-01-14T20:42:19.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9" autoAdjust="0"/>
    <p:restoredTop sz="81629" autoAdjust="0"/>
  </p:normalViewPr>
  <p:slideViewPr>
    <p:cSldViewPr>
      <p:cViewPr varScale="1">
        <p:scale>
          <a:sx n="222" d="100"/>
          <a:sy n="222" d="100"/>
        </p:scale>
        <p:origin x="2320" y="192"/>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44CCC24-0B83-264E-B1AE-0F535CD1D040}"/>
    <pc:docChg chg="addSld delSld modSld">
      <pc:chgData name="Xuesu Xiao" userId="2da2dc19-76a6-42ca-a03e-a5becae5e7dc" providerId="ADAL" clId="{544CCC24-0B83-264E-B1AE-0F535CD1D040}" dt="2024-01-14T20:42:19.759" v="10" actId="207"/>
      <pc:docMkLst>
        <pc:docMk/>
      </pc:docMkLst>
      <pc:sldChg chg="modSp add">
        <pc:chgData name="Xuesu Xiao" userId="2da2dc19-76a6-42ca-a03e-a5becae5e7dc" providerId="ADAL" clId="{544CCC24-0B83-264E-B1AE-0F535CD1D040}" dt="2024-01-14T20:42:02.983" v="7" actId="207"/>
        <pc:sldMkLst>
          <pc:docMk/>
          <pc:sldMk cId="3011789174" sldId="345"/>
        </pc:sldMkLst>
        <pc:spChg chg="mod">
          <ac:chgData name="Xuesu Xiao" userId="2da2dc19-76a6-42ca-a03e-a5becae5e7dc" providerId="ADAL" clId="{544CCC24-0B83-264E-B1AE-0F535CD1D040}" dt="2024-01-14T20:42:02.983" v="7" actId="207"/>
          <ac:spMkLst>
            <pc:docMk/>
            <pc:sldMk cId="3011789174" sldId="345"/>
            <ac:spMk id="6" creationId="{00000000-0000-0000-0000-000000000000}"/>
          </ac:spMkLst>
        </pc:spChg>
      </pc:sldChg>
      <pc:sldChg chg="modSp add">
        <pc:chgData name="Xuesu Xiao" userId="2da2dc19-76a6-42ca-a03e-a5becae5e7dc" providerId="ADAL" clId="{544CCC24-0B83-264E-B1AE-0F535CD1D040}" dt="2024-01-14T20:42:09.837" v="8" actId="207"/>
        <pc:sldMkLst>
          <pc:docMk/>
          <pc:sldMk cId="800464583" sldId="346"/>
        </pc:sldMkLst>
        <pc:spChg chg="mod">
          <ac:chgData name="Xuesu Xiao" userId="2da2dc19-76a6-42ca-a03e-a5becae5e7dc" providerId="ADAL" clId="{544CCC24-0B83-264E-B1AE-0F535CD1D040}" dt="2024-01-14T20:42:09.837" v="8" actId="207"/>
          <ac:spMkLst>
            <pc:docMk/>
            <pc:sldMk cId="800464583" sldId="346"/>
            <ac:spMk id="6" creationId="{00000000-0000-0000-0000-000000000000}"/>
          </ac:spMkLst>
        </pc:spChg>
      </pc:sldChg>
      <pc:sldChg chg="modSp add">
        <pc:chgData name="Xuesu Xiao" userId="2da2dc19-76a6-42ca-a03e-a5becae5e7dc" providerId="ADAL" clId="{544CCC24-0B83-264E-B1AE-0F535CD1D040}" dt="2024-01-14T20:42:15.203" v="9" actId="207"/>
        <pc:sldMkLst>
          <pc:docMk/>
          <pc:sldMk cId="241691775" sldId="347"/>
        </pc:sldMkLst>
        <pc:spChg chg="mod">
          <ac:chgData name="Xuesu Xiao" userId="2da2dc19-76a6-42ca-a03e-a5becae5e7dc" providerId="ADAL" clId="{544CCC24-0B83-264E-B1AE-0F535CD1D040}" dt="2024-01-14T20:42:15.203" v="9" actId="207"/>
          <ac:spMkLst>
            <pc:docMk/>
            <pc:sldMk cId="241691775" sldId="347"/>
            <ac:spMk id="6" creationId="{00000000-0000-0000-0000-000000000000}"/>
          </ac:spMkLst>
        </pc:spChg>
      </pc:sldChg>
      <pc:sldChg chg="modSp add">
        <pc:chgData name="Xuesu Xiao" userId="2da2dc19-76a6-42ca-a03e-a5becae5e7dc" providerId="ADAL" clId="{544CCC24-0B83-264E-B1AE-0F535CD1D040}" dt="2024-01-14T20:42:19.759" v="10" actId="207"/>
        <pc:sldMkLst>
          <pc:docMk/>
          <pc:sldMk cId="1814533103" sldId="348"/>
        </pc:sldMkLst>
        <pc:spChg chg="mod">
          <ac:chgData name="Xuesu Xiao" userId="2da2dc19-76a6-42ca-a03e-a5becae5e7dc" providerId="ADAL" clId="{544CCC24-0B83-264E-B1AE-0F535CD1D040}" dt="2024-01-14T20:42:19.759" v="10" actId="207"/>
          <ac:spMkLst>
            <pc:docMk/>
            <pc:sldMk cId="1814533103" sldId="348"/>
            <ac:spMk id="6" creationId="{00000000-0000-0000-0000-000000000000}"/>
          </ac:spMkLst>
        </pc:spChg>
      </pc:sldChg>
      <pc:sldChg chg="add del">
        <pc:chgData name="Xuesu Xiao" userId="2da2dc19-76a6-42ca-a03e-a5becae5e7dc" providerId="ADAL" clId="{544CCC24-0B83-264E-B1AE-0F535CD1D040}" dt="2024-01-14T20:41:25.539" v="1"/>
        <pc:sldMkLst>
          <pc:docMk/>
          <pc:sldMk cId="2530786919" sldId="1584"/>
        </pc:sldMkLst>
      </pc:sldChg>
      <pc:sldChg chg="add del">
        <pc:chgData name="Xuesu Xiao" userId="2da2dc19-76a6-42ca-a03e-a5becae5e7dc" providerId="ADAL" clId="{544CCC24-0B83-264E-B1AE-0F535CD1D040}" dt="2024-01-14T20:41:25.539" v="1"/>
        <pc:sldMkLst>
          <pc:docMk/>
          <pc:sldMk cId="2335305562" sldId="1585"/>
        </pc:sldMkLst>
      </pc:sldChg>
      <pc:sldChg chg="add del">
        <pc:chgData name="Xuesu Xiao" userId="2da2dc19-76a6-42ca-a03e-a5becae5e7dc" providerId="ADAL" clId="{544CCC24-0B83-264E-B1AE-0F535CD1D040}" dt="2024-01-14T20:41:25.539" v="1"/>
        <pc:sldMkLst>
          <pc:docMk/>
          <pc:sldMk cId="2955697468" sldId="1586"/>
        </pc:sldMkLst>
      </pc:sldChg>
      <pc:sldChg chg="add del">
        <pc:chgData name="Xuesu Xiao" userId="2da2dc19-76a6-42ca-a03e-a5becae5e7dc" providerId="ADAL" clId="{544CCC24-0B83-264E-B1AE-0F535CD1D040}" dt="2024-01-14T20:41:25.539" v="1"/>
        <pc:sldMkLst>
          <pc:docMk/>
          <pc:sldMk cId="3818258997" sldId="15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latin typeface="Calibri"/>
              <a:cs typeface="Calibri"/>
            </a:endParaRP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38</a:t>
            </a:fld>
            <a:endParaRPr lang="en-US"/>
          </a:p>
        </p:txBody>
      </p:sp>
    </p:spTree>
    <p:extLst>
      <p:ext uri="{BB962C8B-B14F-4D97-AF65-F5344CB8AC3E}">
        <p14:creationId xmlns:p14="http://schemas.microsoft.com/office/powerpoint/2010/main" val="66140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Yeah, Kasparov</a:t>
            </a:r>
            <a:r>
              <a:rPr lang="en-US" baseline="0" dirty="0"/>
              <a:t> comment probably says more about humans than about computers</a:t>
            </a:r>
          </a:p>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39</a:t>
            </a:fld>
            <a:endParaRPr lang="en-US"/>
          </a:p>
        </p:txBody>
      </p:sp>
    </p:spTree>
    <p:extLst>
      <p:ext uri="{BB962C8B-B14F-4D97-AF65-F5344CB8AC3E}">
        <p14:creationId xmlns:p14="http://schemas.microsoft.com/office/powerpoint/2010/main" val="270187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40</a:t>
            </a:fld>
            <a:endParaRPr lang="en-US"/>
          </a:p>
        </p:txBody>
      </p:sp>
    </p:spTree>
    <p:extLst>
      <p:ext uri="{BB962C8B-B14F-4D97-AF65-F5344CB8AC3E}">
        <p14:creationId xmlns:p14="http://schemas.microsoft.com/office/powerpoint/2010/main" val="38627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1987" name="Rectangle 2"/>
          <p:cNvSpPr>
            <a:spLocks noGrp="1" noChangeArrowheads="1"/>
          </p:cNvSpPr>
          <p:nvPr>
            <p:ph type="body" idx="1"/>
          </p:nvPr>
        </p:nvSpPr>
        <p:spPr>
          <a:xfrm>
            <a:off x="709613" y="4860925"/>
            <a:ext cx="5680075" cy="4606925"/>
          </a:xfrm>
          <a:noFill/>
          <a:ln/>
        </p:spPr>
        <p:txBody>
          <a:bodyPr/>
          <a:lstStyle/>
          <a:p>
            <a:r>
              <a:rPr lang="en-US">
                <a:latin typeface="Helvetica" charset="0"/>
                <a:cs typeface="Helvetica" charset="0"/>
                <a:sym typeface="Helvetica" charset="0"/>
              </a:rPr>
              <a:t>All applications can be thought of as decision making or useful sub-components of decision making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L1D2 = </a:t>
            </a:r>
          </a:p>
          <a:p>
            <a:endParaRPr lang="en-US" dirty="0"/>
          </a:p>
          <a:p>
            <a:r>
              <a:rPr lang="en-US" dirty="0"/>
              <a:t>python</a:t>
            </a:r>
            <a:r>
              <a:rPr lang="en-US" baseline="0" dirty="0"/>
              <a:t> </a:t>
            </a:r>
            <a:r>
              <a:rPr lang="en-US" baseline="0" dirty="0" err="1"/>
              <a:t>demos.py</a:t>
            </a:r>
            <a:endParaRPr lang="en-US" baseline="0" dirty="0"/>
          </a:p>
          <a:p>
            <a:endParaRPr lang="en-US" baseline="0" dirty="0"/>
          </a:p>
          <a:p>
            <a:pPr marL="171450" indent="-171450">
              <a:buFont typeface="Wingdings" charset="0"/>
              <a:buChar char="à"/>
            </a:pPr>
            <a:r>
              <a:rPr lang="en-US" baseline="0" dirty="0">
                <a:sym typeface="Wingdings"/>
              </a:rPr>
              <a:t>Select Lecture 1  select demo 2</a:t>
            </a:r>
          </a:p>
          <a:p>
            <a:pPr marL="171450" indent="-171450">
              <a:buFont typeface="Wingdings" charset="0"/>
              <a:buChar char="à"/>
            </a:pPr>
            <a:endParaRPr lang="en-US" baseline="0">
              <a:sym typeface="Wingdings"/>
            </a:endParaRPr>
          </a:p>
          <a:p>
            <a:pPr marL="0" indent="0">
              <a:buFont typeface="Wingdings" charset="0"/>
              <a:buNone/>
            </a:pP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43</a:t>
            </a:fld>
            <a:endParaRPr lang="en-US"/>
          </a:p>
        </p:txBody>
      </p:sp>
    </p:spTree>
    <p:extLst>
      <p:ext uri="{BB962C8B-B14F-4D97-AF65-F5344CB8AC3E}">
        <p14:creationId xmlns:p14="http://schemas.microsoft.com/office/powerpoint/2010/main" val="266143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89770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126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54F380-4FCA-4CC5-A8F3-C2AC98E2F1B0}" type="slidenum">
              <a:rPr lang="en-US" smtClean="0"/>
              <a:t>9</a:t>
            </a:fld>
            <a:endParaRPr lang="en-US"/>
          </a:p>
        </p:txBody>
      </p:sp>
    </p:spTree>
    <p:extLst>
      <p:ext uri="{BB962C8B-B14F-4D97-AF65-F5344CB8AC3E}">
        <p14:creationId xmlns:p14="http://schemas.microsoft.com/office/powerpoint/2010/main" val="130218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0963" name="Rectangle 2"/>
          <p:cNvSpPr>
            <a:spLocks noGrp="1" noChangeArrowheads="1"/>
          </p:cNvSpPr>
          <p:nvPr>
            <p:ph type="body" idx="1"/>
          </p:nvPr>
        </p:nvSpPr>
        <p:spPr>
          <a:xfrm>
            <a:off x="709613" y="4860925"/>
            <a:ext cx="5680075" cy="4606925"/>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135175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773431"/>
            <a:ext cx="9144000" cy="4571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9" tIns="34289" rIns="68579"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92"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jzhou23@gmu.edu" TargetMode="External"/><Relationship Id="rId3" Type="http://schemas.openxmlformats.org/officeDocument/2006/relationships/hyperlink" Target="mailto:xiao@gmu.edu" TargetMode="Externa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gif"/><Relationship Id="rId10" Type="http://schemas.openxmlformats.org/officeDocument/2006/relationships/hyperlink" Target="mailto:apayande@gmu.edu" TargetMode="External"/><Relationship Id="rId4" Type="http://schemas.openxmlformats.org/officeDocument/2006/relationships/hyperlink" Target="https://cs.gmu.edu/~xiao/" TargetMode="Externa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azza.com/gmu/spring2024/cs580006" TargetMode="External"/><Relationship Id="rId2" Type="http://schemas.openxmlformats.org/officeDocument/2006/relationships/hyperlink" Target="https://cs.gmu.edu/~xiao/Teaching/CS580_Spring2024/cs580_spring2024.html"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gradescope.com/courses/68940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file:///localhost/upload.wikimedia.org/wikipedia/commons/7/76/Kinect2-ir-image.png" TargetMode="External"/><Relationship Id="rId7" Type="http://schemas.openxmlformats.org/officeDocument/2006/relationships/hyperlink" Target="file:///localhost/upload.wikimedia.org/wikipedia/commons/6/67/Xbox-360-Kinect-Standalone.png"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file:///localhost/upload.wikimedia.org/wikipedia/commons/9/90/Kinect2-deepmap.png" TargetMode="Externa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video" Target="../media/media10.mov"/><Relationship Id="rId13" Type="http://schemas.openxmlformats.org/officeDocument/2006/relationships/image" Target="../media/image41.png"/><Relationship Id="rId3" Type="http://schemas.microsoft.com/office/2007/relationships/media" Target="../media/media8.mp4"/><Relationship Id="rId7" Type="http://schemas.microsoft.com/office/2007/relationships/media" Target="../media/media10.mov"/><Relationship Id="rId12" Type="http://schemas.openxmlformats.org/officeDocument/2006/relationships/image" Target="../media/image4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ov"/><Relationship Id="rId11" Type="http://schemas.openxmlformats.org/officeDocument/2006/relationships/image" Target="../media/image39.png"/><Relationship Id="rId5" Type="http://schemas.microsoft.com/office/2007/relationships/media" Target="../media/media9.mov"/><Relationship Id="rId10" Type="http://schemas.openxmlformats.org/officeDocument/2006/relationships/notesSlide" Target="../notesSlides/notesSlide12.xml"/><Relationship Id="rId4" Type="http://schemas.openxmlformats.org/officeDocument/2006/relationships/video" Target="../media/media8.mp4"/><Relationship Id="rId9" Type="http://schemas.openxmlformats.org/officeDocument/2006/relationships/slideLayout" Target="../slideLayouts/slideLayout2.xml"/><Relationship Id="rId1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radescope.com/courses/68940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09550"/>
            <a:ext cx="9144000" cy="1102519"/>
          </a:xfrm>
        </p:spPr>
        <p:txBody>
          <a:bodyPr/>
          <a:lstStyle/>
          <a:p>
            <a:pPr eaLnBrk="1" hangingPunct="1"/>
            <a:r>
              <a:rPr lang="en-US" dirty="0"/>
              <a:t>CS 580: Introduction to Artificial Intelligence</a:t>
            </a:r>
            <a:br>
              <a:rPr lang="en-US" dirty="0"/>
            </a:br>
            <a:endParaRPr lang="en-US" sz="2700" dirty="0"/>
          </a:p>
        </p:txBody>
      </p:sp>
      <p:sp>
        <p:nvSpPr>
          <p:cNvPr id="5123" name="Rectangle 6"/>
          <p:cNvSpPr>
            <a:spLocks noGrp="1" noChangeArrowheads="1"/>
          </p:cNvSpPr>
          <p:nvPr>
            <p:ph type="subTitle" idx="1"/>
          </p:nvPr>
        </p:nvSpPr>
        <p:spPr>
          <a:xfrm>
            <a:off x="0" y="971550"/>
            <a:ext cx="9144000" cy="1143000"/>
          </a:xfrm>
        </p:spPr>
        <p:txBody>
          <a:bodyPr/>
          <a:lstStyle/>
          <a:p>
            <a:pPr eaLnBrk="1" hangingPunct="1"/>
            <a:r>
              <a:rPr lang="en-US" sz="3200" dirty="0"/>
              <a:t>Introduction</a:t>
            </a:r>
          </a:p>
        </p:txBody>
      </p:sp>
      <p:sp>
        <p:nvSpPr>
          <p:cNvPr id="5124" name="Text Box 7"/>
          <p:cNvSpPr txBox="1">
            <a:spLocks noChangeArrowheads="1"/>
          </p:cNvSpPr>
          <p:nvPr/>
        </p:nvSpPr>
        <p:spPr bwMode="auto">
          <a:xfrm>
            <a:off x="1143000" y="4686301"/>
            <a:ext cx="4400550" cy="346247"/>
          </a:xfrm>
          <a:prstGeom prst="rect">
            <a:avLst/>
          </a:prstGeom>
          <a:noFill/>
          <a:ln w="9525">
            <a:noFill/>
            <a:miter lim="800000"/>
            <a:headEnd/>
            <a:tailEnd/>
          </a:ln>
        </p:spPr>
        <p:txBody>
          <a:bodyPr lIns="68579" tIns="34289" rIns="68579" bIns="34289">
            <a:spAutoFit/>
          </a:bodyPr>
          <a:lstStyle/>
          <a:p>
            <a:pPr>
              <a:spcBef>
                <a:spcPct val="50000"/>
              </a:spcBef>
            </a:pPr>
            <a:endParaRPr lang="en-US"/>
          </a:p>
        </p:txBody>
      </p:sp>
      <p:sp>
        <p:nvSpPr>
          <p:cNvPr id="5125" name="Text Box 8"/>
          <p:cNvSpPr txBox="1">
            <a:spLocks noChangeArrowheads="1"/>
          </p:cNvSpPr>
          <p:nvPr/>
        </p:nvSpPr>
        <p:spPr bwMode="auto">
          <a:xfrm>
            <a:off x="0" y="3562350"/>
            <a:ext cx="9144000" cy="1515798"/>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a:cs typeface="Calibri"/>
              </a:rPr>
              <a:t>Prof. Xuesu Xiao</a:t>
            </a:r>
          </a:p>
          <a:p>
            <a:pPr algn="ctr">
              <a:spcBef>
                <a:spcPct val="50000"/>
              </a:spcBef>
            </a:pPr>
            <a:r>
              <a:rPr lang="en-US" sz="1600" dirty="0">
                <a:latin typeface="Calibri"/>
                <a:cs typeface="Calibri"/>
              </a:rPr>
              <a:t>George Mason University</a:t>
            </a:r>
          </a:p>
          <a:p>
            <a:pPr algn="ctr">
              <a:spcBef>
                <a:spcPct val="50000"/>
              </a:spcBef>
            </a:pPr>
            <a:endParaRPr lang="en-US" sz="1200" dirty="0">
              <a:latin typeface="Calibri"/>
              <a:cs typeface="Calibri"/>
            </a:endParaRPr>
          </a:p>
          <a:p>
            <a:pPr algn="ctr">
              <a:spcBef>
                <a:spcPct val="50000"/>
              </a:spcBef>
            </a:pPr>
            <a:r>
              <a:rPr lang="en-US" sz="1200" dirty="0">
                <a:latin typeface="Calibri"/>
                <a:cs typeface="Calibri"/>
              </a:rPr>
              <a:t>[Based on slides created by Dan Klein and Pieter Abbeel for CS188 Intro to AI at UC Berkeley.  </a:t>
            </a:r>
          </a:p>
          <a:p>
            <a:pPr algn="ctr">
              <a:spcBef>
                <a:spcPct val="50000"/>
              </a:spcBef>
            </a:pPr>
            <a:r>
              <a:rPr lang="en-US" sz="1200" dirty="0">
                <a:latin typeface="Calibri"/>
                <a:cs typeface="Calibri"/>
              </a:rPr>
              <a:t>All original materials available at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04288" y="1504950"/>
            <a:ext cx="4517136" cy="20174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
        <p:nvSpPr>
          <p:cNvPr id="9218" name="Rectangle 2"/>
          <p:cNvSpPr>
            <a:spLocks noGrp="1" noChangeArrowheads="1"/>
          </p:cNvSpPr>
          <p:nvPr>
            <p:ph type="title"/>
          </p:nvPr>
        </p:nvSpPr>
        <p:spPr/>
        <p:txBody>
          <a:bodyPr/>
          <a:lstStyle/>
          <a:p>
            <a:pPr eaLnBrk="1" hangingPunct="1"/>
            <a:r>
              <a:rPr lang="en-US" dirty="0">
                <a:solidFill>
                  <a:schemeClr val="tx1"/>
                </a:solidFill>
              </a:rPr>
              <a:t>Open Discussions</a:t>
            </a:r>
          </a:p>
        </p:txBody>
      </p:sp>
      <p:sp>
        <p:nvSpPr>
          <p:cNvPr id="9219" name="Rectangle 3"/>
          <p:cNvSpPr>
            <a:spLocks noGrp="1" noChangeArrowheads="1"/>
          </p:cNvSpPr>
          <p:nvPr>
            <p:ph type="body" idx="1"/>
          </p:nvPr>
        </p:nvSpPr>
        <p:spPr>
          <a:xfrm>
            <a:off x="838200" y="1371601"/>
            <a:ext cx="3810000" cy="3394472"/>
          </a:xfrm>
        </p:spPr>
        <p:txBody>
          <a:bodyPr/>
          <a:lstStyle/>
          <a:p>
            <a:pPr marL="0" indent="0" eaLnBrk="1" hangingPunct="1">
              <a:buNone/>
            </a:pPr>
            <a:r>
              <a:rPr lang="en-US" dirty="0"/>
              <a:t>What do you think? </a:t>
            </a:r>
          </a:p>
          <a:p>
            <a:pPr lvl="1" eaLnBrk="1" hangingPunct="1"/>
            <a:r>
              <a:rPr lang="en-US" dirty="0"/>
              <a:t>What is artificial intelligence to you?</a:t>
            </a:r>
          </a:p>
          <a:p>
            <a:pPr lvl="1" eaLnBrk="1" hangingPunct="1"/>
            <a:r>
              <a:rPr lang="en-US" dirty="0"/>
              <a:t>Why do you want to study it? </a:t>
            </a:r>
          </a:p>
          <a:p>
            <a:pPr lvl="1" eaLnBrk="1" hangingPunct="1"/>
            <a:r>
              <a:rPr lang="en-US" dirty="0"/>
              <a:t>What would you like to do with AI? </a:t>
            </a:r>
          </a:p>
          <a:p>
            <a:pPr eaLnBrk="1" hangingPunct="1"/>
            <a:endParaRPr lang="en-US" dirty="0"/>
          </a:p>
        </p:txBody>
      </p:sp>
    </p:spTree>
    <p:extLst>
      <p:ext uri="{BB962C8B-B14F-4D97-AF65-F5344CB8AC3E}">
        <p14:creationId xmlns:p14="http://schemas.microsoft.com/office/powerpoint/2010/main" val="316105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152650" y="1047750"/>
            <a:ext cx="5543550" cy="434578"/>
          </a:xfrm>
          <a:prstGeom prst="rect">
            <a:avLst/>
          </a:prstGeom>
          <a:noFill/>
          <a:ln w="9525">
            <a:noFill/>
            <a:miter lim="800000"/>
            <a:headEnd/>
            <a:tailEnd/>
          </a:ln>
        </p:spPr>
        <p:txBody>
          <a:bodyPr lIns="68579" tIns="34289" rIns="68579" bIns="34289">
            <a:spAutoFit/>
          </a:bodyPr>
          <a:lstStyle/>
          <a:p>
            <a:pPr>
              <a:spcBef>
                <a:spcPct val="50000"/>
              </a:spcBef>
            </a:pPr>
            <a:r>
              <a:rPr lang="en-US" sz="2400" dirty="0">
                <a:latin typeface="Calibri" pitchFamily="34" charset="0"/>
              </a:rPr>
              <a:t>The science of making machines that:</a:t>
            </a:r>
          </a:p>
        </p:txBody>
      </p:sp>
      <p:sp>
        <p:nvSpPr>
          <p:cNvPr id="7" name="TextBox 6"/>
          <p:cNvSpPr txBox="1"/>
          <p:nvPr/>
        </p:nvSpPr>
        <p:spPr>
          <a:xfrm>
            <a:off x="3048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like people</a:t>
            </a:r>
          </a:p>
        </p:txBody>
      </p:sp>
      <p:sp>
        <p:nvSpPr>
          <p:cNvPr id="8" name="TextBox 7"/>
          <p:cNvSpPr txBox="1"/>
          <p:nvPr/>
        </p:nvSpPr>
        <p:spPr>
          <a:xfrm>
            <a:off x="3048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like people</a:t>
            </a:r>
          </a:p>
        </p:txBody>
      </p:sp>
      <p:sp>
        <p:nvSpPr>
          <p:cNvPr id="9" name="TextBox 8"/>
          <p:cNvSpPr txBox="1"/>
          <p:nvPr/>
        </p:nvSpPr>
        <p:spPr>
          <a:xfrm>
            <a:off x="66294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rationally</a:t>
            </a:r>
          </a:p>
        </p:txBody>
      </p:sp>
      <p:sp>
        <p:nvSpPr>
          <p:cNvPr id="10" name="TextBox 9"/>
          <p:cNvSpPr txBox="1"/>
          <p:nvPr/>
        </p:nvSpPr>
        <p:spPr>
          <a:xfrm>
            <a:off x="66294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rationally</a:t>
            </a:r>
          </a:p>
        </p:txBody>
      </p:sp>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4600" y="1657350"/>
            <a:ext cx="4064000" cy="3048000"/>
          </a:xfrm>
          <a:prstGeom prst="rect">
            <a:avLst/>
          </a:prstGeom>
          <a:noFill/>
        </p:spPr>
      </p:pic>
      <p:sp>
        <p:nvSpPr>
          <p:cNvPr id="11" name="Rectangle 10"/>
          <p:cNvSpPr/>
          <p:nvPr/>
        </p:nvSpPr>
        <p:spPr>
          <a:xfrm>
            <a:off x="311624"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3096"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624" y="318703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23096" y="319499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99058"/>
          <a:lstStyle/>
          <a:p>
            <a:r>
              <a:rPr lang="en-US"/>
              <a:t>Rational Decisions</a:t>
            </a:r>
          </a:p>
        </p:txBody>
      </p:sp>
      <p:sp>
        <p:nvSpPr>
          <p:cNvPr id="12292" name="Rectangle 5"/>
          <p:cNvSpPr>
            <a:spLocks/>
          </p:cNvSpPr>
          <p:nvPr/>
        </p:nvSpPr>
        <p:spPr bwMode="auto">
          <a:xfrm>
            <a:off x="1524000" y="1123950"/>
            <a:ext cx="6858000" cy="1933575"/>
          </a:xfrm>
          <a:prstGeom prst="rect">
            <a:avLst/>
          </a:prstGeom>
          <a:noFill/>
          <a:ln w="12700">
            <a:noFill/>
            <a:miter lim="800000"/>
            <a:headEnd/>
            <a:tailEnd/>
          </a:ln>
        </p:spPr>
        <p:txBody>
          <a:bodyPr lIns="0" tIns="0" rIns="30479" bIns="0"/>
          <a:lstStyle/>
          <a:p>
            <a:pPr marL="29765">
              <a:spcBef>
                <a:spcPts val="750"/>
              </a:spcBef>
            </a:pPr>
            <a:r>
              <a:rPr lang="en-US" dirty="0">
                <a:latin typeface="Calibri" pitchFamily="34" charset="0"/>
                <a:cs typeface="Arial" charset="0"/>
              </a:rPr>
              <a:t>  We’ll use the term </a:t>
            </a:r>
            <a:r>
              <a:rPr lang="en-US" b="1" dirty="0">
                <a:latin typeface="Calibri" pitchFamily="34" charset="0"/>
                <a:cs typeface="Arial" charset="0"/>
              </a:rPr>
              <a:t>rational</a:t>
            </a:r>
            <a:r>
              <a:rPr lang="en-US" dirty="0">
                <a:latin typeface="Calibri" pitchFamily="34" charset="0"/>
                <a:cs typeface="Arial" charset="0"/>
              </a:rPr>
              <a:t> in a very specific, technical way:</a:t>
            </a:r>
          </a:p>
          <a:p>
            <a:pPr marL="372657" lvl="1">
              <a:spcBef>
                <a:spcPts val="750"/>
              </a:spcBef>
              <a:buSzPct val="125000"/>
              <a:buFont typeface="Wingdings" pitchFamily="2" charset="2"/>
              <a:buChar char="§"/>
            </a:pPr>
            <a:r>
              <a:rPr lang="en-US" dirty="0">
                <a:latin typeface="Calibri" pitchFamily="34" charset="0"/>
                <a:cs typeface="Arial" charset="0"/>
              </a:rPr>
              <a:t> Rational: maximally achieving pre-defined goals</a:t>
            </a:r>
            <a:endParaRPr lang="en-US" i="1" dirty="0">
              <a:latin typeface="Calibri" pitchFamily="34" charset="0"/>
              <a:cs typeface="Arial" charset="0"/>
            </a:endParaRPr>
          </a:p>
          <a:p>
            <a:pPr marL="372657" lvl="1">
              <a:spcBef>
                <a:spcPts val="750"/>
              </a:spcBef>
              <a:buSzPct val="125000"/>
              <a:buFont typeface="Wingdings" pitchFamily="2" charset="2"/>
              <a:buChar char="§"/>
            </a:pPr>
            <a:r>
              <a:rPr lang="en-US" dirty="0">
                <a:latin typeface="Calibri" pitchFamily="34" charset="0"/>
                <a:cs typeface="Arial" charset="0"/>
              </a:rPr>
              <a:t> Rationality</a:t>
            </a:r>
            <a:r>
              <a:rPr lang="en-US" b="1" dirty="0">
                <a:latin typeface="Calibri" pitchFamily="34" charset="0"/>
                <a:cs typeface="Arial" charset="0"/>
              </a:rPr>
              <a:t> </a:t>
            </a:r>
            <a:r>
              <a:rPr lang="en-US" dirty="0">
                <a:latin typeface="Calibri" pitchFamily="34" charset="0"/>
                <a:cs typeface="Arial" charset="0"/>
              </a:rPr>
              <a:t>only concerns what decisions are made </a:t>
            </a:r>
          </a:p>
          <a:p>
            <a:pPr marL="372657" lvl="1">
              <a:spcBef>
                <a:spcPts val="750"/>
              </a:spcBef>
              <a:buSzPct val="125000"/>
            </a:pPr>
            <a:r>
              <a:rPr lang="en-US" dirty="0">
                <a:latin typeface="Calibri" pitchFamily="34" charset="0"/>
                <a:cs typeface="Arial" charset="0"/>
              </a:rPr>
              <a:t>   (not the thought process behind them)</a:t>
            </a:r>
          </a:p>
          <a:p>
            <a:pPr marL="372657" lvl="1">
              <a:spcBef>
                <a:spcPts val="750"/>
              </a:spcBef>
              <a:buSzPct val="125000"/>
              <a:buFont typeface="Wingdings" pitchFamily="2" charset="2"/>
              <a:buChar char="§"/>
            </a:pPr>
            <a:r>
              <a:rPr lang="en-US" dirty="0">
                <a:latin typeface="Calibri" pitchFamily="34" charset="0"/>
                <a:cs typeface="Arial" charset="0"/>
              </a:rPr>
              <a:t> Goals are expressed in terms of the </a:t>
            </a:r>
            <a:r>
              <a:rPr lang="en-US" b="1" dirty="0">
                <a:latin typeface="Calibri" pitchFamily="34" charset="0"/>
                <a:cs typeface="Arial" charset="0"/>
              </a:rPr>
              <a:t>utility</a:t>
            </a:r>
            <a:r>
              <a:rPr lang="en-US" dirty="0">
                <a:latin typeface="Calibri" pitchFamily="34" charset="0"/>
                <a:cs typeface="Arial" charset="0"/>
              </a:rPr>
              <a:t> of outcomes</a:t>
            </a:r>
          </a:p>
          <a:p>
            <a:pPr marL="372657" lvl="1">
              <a:spcBef>
                <a:spcPts val="750"/>
              </a:spcBef>
              <a:buClr>
                <a:srgbClr val="1212D2"/>
              </a:buClr>
              <a:buSzPct val="125000"/>
              <a:buFont typeface="Wingdings" pitchFamily="2" charset="2"/>
              <a:buChar char="§"/>
            </a:pPr>
            <a:r>
              <a:rPr lang="en-US" dirty="0">
                <a:solidFill>
                  <a:srgbClr val="1212D2"/>
                </a:solidFill>
                <a:latin typeface="Calibri" pitchFamily="34" charset="0"/>
                <a:cs typeface="Arial" charset="0"/>
              </a:rPr>
              <a:t> Being rational means </a:t>
            </a:r>
            <a:r>
              <a:rPr lang="en-US"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3714750"/>
            <a:ext cx="9144000" cy="714375"/>
          </a:xfrm>
          <a:prstGeom prst="rect">
            <a:avLst/>
          </a:prstGeom>
          <a:noFill/>
          <a:ln w="12700">
            <a:noFill/>
            <a:miter lim="800000"/>
            <a:headEnd/>
            <a:tailEnd/>
          </a:ln>
        </p:spPr>
        <p:txBody>
          <a:bodyPr lIns="0" tIns="0" rIns="30479" bIns="0"/>
          <a:lstStyle/>
          <a:p>
            <a:pPr marL="29765" algn="ctr">
              <a:spcBef>
                <a:spcPts val="750"/>
              </a:spcBef>
            </a:pPr>
            <a:r>
              <a:rPr lang="en-US" sz="2000" dirty="0">
                <a:latin typeface="Calibri" pitchFamily="34" charset="0"/>
                <a:cs typeface="Arial" charset="0"/>
              </a:rPr>
              <a:t>A better title for this course would be:</a:t>
            </a:r>
          </a:p>
          <a:p>
            <a:pPr marL="29765" algn="ctr">
              <a:spcBef>
                <a:spcPts val="750"/>
              </a:spcBef>
            </a:pPr>
            <a:r>
              <a:rPr lang="en-US" sz="2800" b="1" dirty="0">
                <a:solidFill>
                  <a:srgbClr val="1212D2"/>
                </a:solidFill>
                <a:latin typeface="Calibri" pitchFamily="34" charset="0"/>
                <a:cs typeface="Arial" charset="0"/>
              </a:rPr>
              <a:t>Computational Rationality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solidFill>
                  <a:schemeClr val="accent1">
                    <a:lumMod val="50000"/>
                  </a:schemeClr>
                </a:solidFill>
                <a:latin typeface="Calibri" pitchFamily="34" charset="0"/>
              </a:rPr>
              <a:t>Maximize</a:t>
            </a:r>
            <a:r>
              <a:rPr lang="en-US" sz="6600" dirty="0">
                <a:latin typeface="Calibri" pitchFamily="34" charset="0"/>
              </a:rPr>
              <a:t> 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301178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latin typeface="Calibri" pitchFamily="34" charset="0"/>
              </a:rPr>
              <a:t>Expected </a:t>
            </a:r>
            <a:r>
              <a:rPr lang="en-US" sz="6600" dirty="0">
                <a:solidFill>
                  <a:schemeClr val="accent1">
                    <a:lumMod val="50000"/>
                  </a:schemeClr>
                </a:solidFill>
                <a:latin typeface="Calibri" pitchFamily="34" charset="0"/>
              </a:rPr>
              <a:t>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80046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solidFill>
                  <a:schemeClr val="accent1">
                    <a:lumMod val="50000"/>
                  </a:schemeClr>
                </a:solidFill>
                <a:latin typeface="Calibri" pitchFamily="34" charset="0"/>
              </a:rPr>
              <a:t>Expected</a:t>
            </a:r>
            <a:r>
              <a:rPr lang="en-US" sz="6600" dirty="0">
                <a:latin typeface="Calibri" pitchFamily="34" charset="0"/>
              </a:rPr>
              <a:t>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24169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a:t>
            </a:r>
            <a:r>
              <a:rPr lang="en-US" sz="6600" dirty="0">
                <a:solidFill>
                  <a:schemeClr val="accent1">
                    <a:lumMod val="50000"/>
                  </a:schemeClr>
                </a:solidFill>
                <a:latin typeface="Calibri" pitchFamily="34" charset="0"/>
              </a:rPr>
              <a:t>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181453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2" cstate="print"/>
          <a:srcRect/>
          <a:stretch>
            <a:fillRect/>
          </a:stretch>
        </p:blipFill>
        <p:spPr bwMode="auto">
          <a:xfrm>
            <a:off x="4648200" y="1200150"/>
            <a:ext cx="4114800" cy="2937967"/>
          </a:xfrm>
          <a:prstGeom prst="rect">
            <a:avLst/>
          </a:prstGeom>
          <a:noFill/>
        </p:spPr>
      </p:pic>
      <p:pic>
        <p:nvPicPr>
          <p:cNvPr id="6" name="Picture 3"/>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38979" y="971549"/>
            <a:ext cx="5028440" cy="3774374"/>
          </a:xfrm>
          <a:prstGeom prst="rect">
            <a:avLst/>
          </a:prstGeom>
          <a:noFill/>
        </p:spPr>
      </p:pic>
      <p:sp>
        <p:nvSpPr>
          <p:cNvPr id="14340" name="Rectangle 5"/>
          <p:cNvSpPr>
            <a:spLocks noGrp="1" noChangeArrowheads="1"/>
          </p:cNvSpPr>
          <p:nvPr>
            <p:ph type="title"/>
          </p:nvPr>
        </p:nvSpPr>
        <p:spPr/>
        <p:txBody>
          <a:bodyPr rIns="99058"/>
          <a:lstStyle/>
          <a:p>
            <a:r>
              <a:rPr lang="en-US" dirty="0"/>
              <a:t>What About the Brain?</a:t>
            </a:r>
          </a:p>
        </p:txBody>
      </p:sp>
      <p:sp>
        <p:nvSpPr>
          <p:cNvPr id="5" name="Content Placeholder 2"/>
          <p:cNvSpPr txBox="1">
            <a:spLocks/>
          </p:cNvSpPr>
          <p:nvPr/>
        </p:nvSpPr>
        <p:spPr bwMode="auto">
          <a:xfrm>
            <a:off x="304800" y="1047750"/>
            <a:ext cx="42672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(human minds) are very good at making rational decisions, but not perfect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aren’t as modular as software, so hard to reverse engineer!</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 to intelligence as wings are to flight”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Lessons learned from the brain: memory and simulation are key to decision making</a:t>
            </a:r>
          </a:p>
        </p:txBody>
      </p:sp>
    </p:spTree>
    <p:extLst>
      <p:ext uri="{BB962C8B-B14F-4D97-AF65-F5344CB8AC3E}">
        <p14:creationId xmlns:p14="http://schemas.microsoft.com/office/powerpoint/2010/main" val="158261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A27C-B124-7645-C45F-07111778402B}"/>
              </a:ext>
            </a:extLst>
          </p:cNvPr>
          <p:cNvSpPr>
            <a:spLocks noGrp="1"/>
          </p:cNvSpPr>
          <p:nvPr>
            <p:ph type="title"/>
          </p:nvPr>
        </p:nvSpPr>
        <p:spPr/>
        <p:txBody>
          <a:bodyPr/>
          <a:lstStyle/>
          <a:p>
            <a:r>
              <a:rPr lang="en-US" dirty="0">
                <a:solidFill>
                  <a:schemeClr val="tx1"/>
                </a:solidFill>
              </a:rPr>
              <a:t>A (Short) History of AI</a:t>
            </a:r>
            <a:endParaRPr lang="en-US" dirty="0"/>
          </a:p>
        </p:txBody>
      </p:sp>
      <p:pic>
        <p:nvPicPr>
          <p:cNvPr id="4" name="Picture 1" descr="C:\Temp\ketrina\HistoryOfAI.png">
            <a:extLst>
              <a:ext uri="{FF2B5EF4-FFF2-40B4-BE49-F238E27FC236}">
                <a16:creationId xmlns:a16="http://schemas.microsoft.com/office/drawing/2014/main" id="{514CA487-A85A-9C9C-A03D-1F0E319CCA72}"/>
              </a:ext>
            </a:extLst>
          </p:cNvPr>
          <p:cNvPicPr>
            <a:picLocks noGrp="1" noChangeAspect="1" noChangeArrowheads="1"/>
          </p:cNvPicPr>
          <p:nvPr>
            <p:ph idx="1"/>
          </p:nvPr>
        </p:nvPicPr>
        <p:blipFill>
          <a:blip r:embed="rId2" cstate="print"/>
          <a:srcRect/>
          <a:stretch>
            <a:fillRect/>
          </a:stretch>
        </p:blipFill>
        <p:spPr bwMode="auto">
          <a:xfrm>
            <a:off x="3297710" y="1047750"/>
            <a:ext cx="2548580" cy="3546475"/>
          </a:xfrm>
          <a:prstGeom prst="rect">
            <a:avLst/>
          </a:prstGeom>
          <a:noFill/>
        </p:spPr>
      </p:pic>
    </p:spTree>
    <p:extLst>
      <p:ext uri="{BB962C8B-B14F-4D97-AF65-F5344CB8AC3E}">
        <p14:creationId xmlns:p14="http://schemas.microsoft.com/office/powerpoint/2010/main" val="110755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Course Staff</a:t>
            </a:r>
          </a:p>
        </p:txBody>
      </p:sp>
      <p:sp>
        <p:nvSpPr>
          <p:cNvPr id="7176" name="Text Box 21"/>
          <p:cNvSpPr txBox="1">
            <a:spLocks noChangeArrowheads="1"/>
          </p:cNvSpPr>
          <p:nvPr/>
        </p:nvSpPr>
        <p:spPr bwMode="auto">
          <a:xfrm>
            <a:off x="283414" y="1264489"/>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Instructor</a:t>
            </a:r>
          </a:p>
        </p:txBody>
      </p:sp>
      <p:sp>
        <p:nvSpPr>
          <p:cNvPr id="7177" name="Line 22"/>
          <p:cNvSpPr>
            <a:spLocks noChangeShapeType="1"/>
          </p:cNvSpPr>
          <p:nvPr/>
        </p:nvSpPr>
        <p:spPr bwMode="auto">
          <a:xfrm>
            <a:off x="340564" y="1607389"/>
            <a:ext cx="2609850" cy="0"/>
          </a:xfrm>
          <a:prstGeom prst="line">
            <a:avLst/>
          </a:prstGeom>
          <a:noFill/>
          <a:ln w="38100">
            <a:solidFill>
              <a:schemeClr val="tx1"/>
            </a:solidFill>
            <a:round/>
            <a:headEnd/>
            <a:tailEnd/>
          </a:ln>
        </p:spPr>
        <p:txBody>
          <a:bodyPr lIns="68579" tIns="34289" rIns="68579" bIns="34289"/>
          <a:lstStyle/>
          <a:p>
            <a:endParaRPr lang="en-US"/>
          </a:p>
        </p:txBody>
      </p:sp>
      <p:sp>
        <p:nvSpPr>
          <p:cNvPr id="7186" name="AutoShape 27"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7187" name="AutoShape 29"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28" name="Text Box 14"/>
          <p:cNvSpPr txBox="1">
            <a:spLocks noChangeArrowheads="1"/>
          </p:cNvSpPr>
          <p:nvPr/>
        </p:nvSpPr>
        <p:spPr bwMode="auto">
          <a:xfrm>
            <a:off x="283414" y="3170488"/>
            <a:ext cx="2667000" cy="142346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t>Xuesu Xiao</a:t>
            </a:r>
          </a:p>
          <a:p>
            <a:pPr algn="ctr">
              <a:spcBef>
                <a:spcPct val="50000"/>
              </a:spcBef>
            </a:pPr>
            <a:r>
              <a:rPr lang="en-US" sz="1200" b="0" i="0" dirty="0">
                <a:solidFill>
                  <a:srgbClr val="404040"/>
                </a:solidFill>
                <a:effectLst/>
                <a:latin typeface="+mj-lt"/>
              </a:rPr>
              <a:t>Office: ENGR 4436 or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3"/>
              </a:rPr>
              <a:t>xiao@gmu.edu</a:t>
            </a:r>
            <a:r>
              <a:rPr lang="en-US" sz="1200" dirty="0">
                <a:solidFill>
                  <a:srgbClr val="404040"/>
                </a:solidFill>
                <a:latin typeface="+mj-lt"/>
              </a:rPr>
              <a:t> </a:t>
            </a:r>
          </a:p>
          <a:p>
            <a:pPr algn="ctr">
              <a:spcBef>
                <a:spcPct val="50000"/>
              </a:spcBef>
            </a:pPr>
            <a:r>
              <a:rPr lang="en-US" sz="1200" dirty="0">
                <a:solidFill>
                  <a:srgbClr val="404040"/>
                </a:solidFill>
                <a:latin typeface="+mj-lt"/>
              </a:rPr>
              <a:t>Website: </a:t>
            </a:r>
            <a:r>
              <a:rPr lang="en-US" sz="1200" dirty="0">
                <a:solidFill>
                  <a:srgbClr val="404040"/>
                </a:solidFill>
                <a:latin typeface="+mj-lt"/>
                <a:hlinkClick r:id="rId4"/>
              </a:rPr>
              <a:t>https://cs.gmu.edu/~xiao/</a:t>
            </a:r>
            <a:r>
              <a:rPr lang="en-US" sz="1200" dirty="0">
                <a:solidFill>
                  <a:srgbClr val="404040"/>
                </a:solidFill>
                <a:latin typeface="+mj-lt"/>
              </a:rPr>
              <a:t>  </a:t>
            </a:r>
            <a:endParaRPr lang="en-US" sz="1200" dirty="0">
              <a:latin typeface="+mj-lt"/>
            </a:endParaRPr>
          </a:p>
        </p:txBody>
      </p:sp>
      <p:pic>
        <p:nvPicPr>
          <p:cNvPr id="10249" name="Picture 9"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1" name="Picture 11"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3" name="Picture 13"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sp>
        <p:nvSpPr>
          <p:cNvPr id="3" name="Text Box 21">
            <a:extLst>
              <a:ext uri="{FF2B5EF4-FFF2-40B4-BE49-F238E27FC236}">
                <a16:creationId xmlns:a16="http://schemas.microsoft.com/office/drawing/2014/main" id="{1CA5A4FA-4D37-41E5-B9C1-E3D452251996}"/>
              </a:ext>
            </a:extLst>
          </p:cNvPr>
          <p:cNvSpPr txBox="1">
            <a:spLocks noChangeArrowheads="1"/>
          </p:cNvSpPr>
          <p:nvPr/>
        </p:nvSpPr>
        <p:spPr bwMode="auto">
          <a:xfrm>
            <a:off x="3295650" y="1264489"/>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TAs</a:t>
            </a:r>
          </a:p>
        </p:txBody>
      </p:sp>
      <p:sp>
        <p:nvSpPr>
          <p:cNvPr id="4" name="Line 22">
            <a:extLst>
              <a:ext uri="{FF2B5EF4-FFF2-40B4-BE49-F238E27FC236}">
                <a16:creationId xmlns:a16="http://schemas.microsoft.com/office/drawing/2014/main" id="{0E00A75C-EC2B-05E1-64AD-BC5F93DC984F}"/>
              </a:ext>
            </a:extLst>
          </p:cNvPr>
          <p:cNvSpPr>
            <a:spLocks noChangeShapeType="1"/>
          </p:cNvSpPr>
          <p:nvPr/>
        </p:nvSpPr>
        <p:spPr bwMode="auto">
          <a:xfrm>
            <a:off x="3352800" y="1607389"/>
            <a:ext cx="4495800" cy="0"/>
          </a:xfrm>
          <a:prstGeom prst="line">
            <a:avLst/>
          </a:prstGeom>
          <a:noFill/>
          <a:ln w="38100">
            <a:solidFill>
              <a:schemeClr val="tx1"/>
            </a:solidFill>
            <a:round/>
            <a:headEnd/>
            <a:tailEnd/>
          </a:ln>
        </p:spPr>
        <p:txBody>
          <a:bodyPr lIns="68579" tIns="34289" rIns="68579" bIns="34289"/>
          <a:lstStyle/>
          <a:p>
            <a:endParaRPr lang="en-US"/>
          </a:p>
        </p:txBody>
      </p:sp>
      <p:pic>
        <p:nvPicPr>
          <p:cNvPr id="7" name="Picture 4" descr="Xuesu Xiao">
            <a:extLst>
              <a:ext uri="{FF2B5EF4-FFF2-40B4-BE49-F238E27FC236}">
                <a16:creationId xmlns:a16="http://schemas.microsoft.com/office/drawing/2014/main" id="{0D8F9378-FA44-98D1-70F9-1B6772B37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676" y="1987004"/>
            <a:ext cx="15716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Jin Zhou">
            <a:extLst>
              <a:ext uri="{FF2B5EF4-FFF2-40B4-BE49-F238E27FC236}">
                <a16:creationId xmlns:a16="http://schemas.microsoft.com/office/drawing/2014/main" id="{68CF9C3A-B0A3-50BA-DF5E-5801BBEFF6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9825" y="1998865"/>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17A3AEA7-B1A9-B4C9-41FE-35AD89DC1149}"/>
              </a:ext>
            </a:extLst>
          </p:cNvPr>
          <p:cNvSpPr txBox="1">
            <a:spLocks noChangeArrowheads="1"/>
          </p:cNvSpPr>
          <p:nvPr/>
        </p:nvSpPr>
        <p:spPr bwMode="auto">
          <a:xfrm>
            <a:off x="5410200" y="3179924"/>
            <a:ext cx="2667000" cy="114646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err="1"/>
              <a:t>Jin</a:t>
            </a:r>
            <a:r>
              <a:rPr lang="en-US" sz="1600" dirty="0"/>
              <a:t> Zhou</a:t>
            </a:r>
          </a:p>
          <a:p>
            <a:pPr algn="ctr">
              <a:spcBef>
                <a:spcPct val="50000"/>
              </a:spcBef>
            </a:pPr>
            <a:r>
              <a:rPr lang="en-US" sz="1200" b="0" i="0" dirty="0">
                <a:solidFill>
                  <a:srgbClr val="404040"/>
                </a:solidFill>
                <a:effectLst/>
                <a:latin typeface="+mj-lt"/>
              </a:rPr>
              <a:t>Office: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8"/>
              </a:rPr>
              <a:t>jzhou23@gmu.edu</a:t>
            </a:r>
            <a:r>
              <a:rPr lang="en-US" sz="1200" dirty="0">
                <a:solidFill>
                  <a:srgbClr val="404040"/>
                </a:solidFill>
                <a:latin typeface="+mj-lt"/>
              </a:rPr>
              <a:t> </a:t>
            </a:r>
            <a:endParaRPr lang="en-US" sz="1200" dirty="0">
              <a:latin typeface="+mj-lt"/>
            </a:endParaRPr>
          </a:p>
        </p:txBody>
      </p:sp>
      <p:pic>
        <p:nvPicPr>
          <p:cNvPr id="2" name="Picture 6">
            <a:extLst>
              <a:ext uri="{FF2B5EF4-FFF2-40B4-BE49-F238E27FC236}">
                <a16:creationId xmlns:a16="http://schemas.microsoft.com/office/drawing/2014/main" id="{233F13BC-5AE0-37B8-4F40-39B3BC0CFF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3873500" y="1987005"/>
            <a:ext cx="1396999" cy="1047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455FAA3F-B8E3-F046-165A-2EF8C6D55BEE}"/>
              </a:ext>
            </a:extLst>
          </p:cNvPr>
          <p:cNvSpPr txBox="1">
            <a:spLocks noChangeArrowheads="1"/>
          </p:cNvSpPr>
          <p:nvPr/>
        </p:nvSpPr>
        <p:spPr bwMode="auto">
          <a:xfrm>
            <a:off x="3152775" y="3179924"/>
            <a:ext cx="2667000" cy="114646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err="1"/>
              <a:t>Amirreza</a:t>
            </a:r>
            <a:r>
              <a:rPr lang="en-US" sz="1600" dirty="0"/>
              <a:t> </a:t>
            </a:r>
            <a:r>
              <a:rPr lang="en-US" sz="1600" dirty="0" err="1"/>
              <a:t>Payandeh</a:t>
            </a:r>
            <a:endParaRPr lang="en-US" sz="1600" dirty="0"/>
          </a:p>
          <a:p>
            <a:pPr algn="ctr">
              <a:spcBef>
                <a:spcPct val="50000"/>
              </a:spcBef>
            </a:pPr>
            <a:r>
              <a:rPr lang="en-US" sz="1200" b="0" i="0" dirty="0">
                <a:solidFill>
                  <a:srgbClr val="404040"/>
                </a:solidFill>
                <a:effectLst/>
                <a:latin typeface="+mj-lt"/>
              </a:rPr>
              <a:t>Office: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10"/>
              </a:rPr>
              <a:t>apayande@gmu.edu</a:t>
            </a:r>
            <a:r>
              <a:rPr lang="en-US" sz="1200" dirty="0">
                <a:solidFill>
                  <a:srgbClr val="404040"/>
                </a:solidFill>
                <a:latin typeface="+mj-lt"/>
              </a:rPr>
              <a:t> </a:t>
            </a:r>
            <a:endParaRPr lang="en-US" sz="1200" dirty="0">
              <a:latin typeface="+mj-lt"/>
            </a:endParaRPr>
          </a:p>
        </p:txBody>
      </p:sp>
    </p:spTree>
    <p:extLst>
      <p:ext uri="{BB962C8B-B14F-4D97-AF65-F5344CB8AC3E}">
        <p14:creationId xmlns:p14="http://schemas.microsoft.com/office/powerpoint/2010/main" val="715601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EB7E-71CD-2788-125B-B46AC10AD91E}"/>
              </a:ext>
            </a:extLst>
          </p:cNvPr>
          <p:cNvSpPr>
            <a:spLocks noGrp="1"/>
          </p:cNvSpPr>
          <p:nvPr>
            <p:ph type="title"/>
          </p:nvPr>
        </p:nvSpPr>
        <p:spPr/>
        <p:txBody>
          <a:bodyPr/>
          <a:lstStyle/>
          <a:p>
            <a:r>
              <a:rPr lang="en-US" dirty="0">
                <a:solidFill>
                  <a:schemeClr val="tx1"/>
                </a:solidFill>
              </a:rPr>
              <a:t>A (Short) History of AI</a:t>
            </a:r>
            <a:endParaRPr lang="en-US" dirty="0"/>
          </a:p>
        </p:txBody>
      </p:sp>
      <p:sp>
        <p:nvSpPr>
          <p:cNvPr id="3" name="Content Placeholder 2">
            <a:extLst>
              <a:ext uri="{FF2B5EF4-FFF2-40B4-BE49-F238E27FC236}">
                <a16:creationId xmlns:a16="http://schemas.microsoft.com/office/drawing/2014/main" id="{4B6737E0-16FB-EB4A-0185-567347FB0B2B}"/>
              </a:ext>
            </a:extLst>
          </p:cNvPr>
          <p:cNvSpPr>
            <a:spLocks noGrp="1"/>
          </p:cNvSpPr>
          <p:nvPr>
            <p:ph idx="1"/>
          </p:nvPr>
        </p:nvSpPr>
        <p:spPr/>
        <p:txBody>
          <a:bodyPr/>
          <a:lstStyle/>
          <a:p>
            <a:endParaRPr lang="en-US"/>
          </a:p>
        </p:txBody>
      </p:sp>
      <p:pic>
        <p:nvPicPr>
          <p:cNvPr id="7" name="Online Media 3" descr="y2mate.com - the_thinking_machine_artificial_intelligence_in_the_1960s_aygSMgK3BEM_360p">
            <a:hlinkClick r:id="" action="ppaction://media"/>
            <a:extLst>
              <a:ext uri="{FF2B5EF4-FFF2-40B4-BE49-F238E27FC236}">
                <a16:creationId xmlns:a16="http://schemas.microsoft.com/office/drawing/2014/main" id="{A8F5844B-55D1-881E-D1ED-2F7EA3BAC2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066800" y="-36788"/>
            <a:ext cx="6934200" cy="5200068"/>
          </a:xfrm>
          <a:prstGeom prst="rect">
            <a:avLst/>
          </a:prstGeom>
          <a:noFill/>
          <a:ln w="9525">
            <a:noFill/>
            <a:miter lim="800000"/>
            <a:headEnd/>
            <a:tailEnd/>
          </a:ln>
        </p:spPr>
      </p:pic>
    </p:spTree>
    <p:extLst>
      <p:ext uri="{BB962C8B-B14F-4D97-AF65-F5344CB8AC3E}">
        <p14:creationId xmlns:p14="http://schemas.microsoft.com/office/powerpoint/2010/main" val="22237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(Short) History of AI</a:t>
            </a:r>
          </a:p>
        </p:txBody>
      </p:sp>
      <p:sp>
        <p:nvSpPr>
          <p:cNvPr id="569347" name="Rectangle 3"/>
          <p:cNvSpPr>
            <a:spLocks noGrp="1" noChangeArrowheads="1"/>
          </p:cNvSpPr>
          <p:nvPr>
            <p:ph type="body" idx="1"/>
          </p:nvPr>
        </p:nvSpPr>
        <p:spPr>
          <a:xfrm>
            <a:off x="457200" y="1085850"/>
            <a:ext cx="4876800" cy="37719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including Samuel's checkers program, Newell &amp; Simon's Logic Theorist, Gelernter's Geometry Engine</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Statistical approaches</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eaLnBrk="1" hangingPunct="1">
              <a:lnSpc>
                <a:spcPct val="80000"/>
              </a:lnSpc>
            </a:pPr>
            <a:endParaRPr lang="en-US" sz="1000" dirty="0"/>
          </a:p>
          <a:p>
            <a:pPr eaLnBrk="1" hangingPunct="1">
              <a:lnSpc>
                <a:spcPct val="80000"/>
              </a:lnSpc>
            </a:pPr>
            <a:r>
              <a:rPr lang="en-US" sz="1400" dirty="0"/>
              <a:t>2000—: Where are we now?     </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8792" y="1047750"/>
            <a:ext cx="2630807" cy="3657598"/>
          </a:xfrm>
          <a:prstGeom prst="rect">
            <a:avLst/>
          </a:prstGeom>
          <a:noFill/>
        </p:spPr>
      </p:pic>
    </p:spTree>
    <p:extLst>
      <p:ext uri="{BB962C8B-B14F-4D97-AF65-F5344CB8AC3E}">
        <p14:creationId xmlns:p14="http://schemas.microsoft.com/office/powerpoint/2010/main" val="1377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(Short) History of AI</a:t>
            </a:r>
          </a:p>
        </p:txBody>
      </p:sp>
      <p:sp>
        <p:nvSpPr>
          <p:cNvPr id="569347" name="Rectangle 3"/>
          <p:cNvSpPr>
            <a:spLocks noGrp="1" noChangeArrowheads="1"/>
          </p:cNvSpPr>
          <p:nvPr>
            <p:ph type="body" idx="1"/>
          </p:nvPr>
        </p:nvSpPr>
        <p:spPr>
          <a:xfrm>
            <a:off x="457200" y="1085850"/>
            <a:ext cx="4876800" cy="3771900"/>
          </a:xfrm>
        </p:spPr>
        <p:txBody>
          <a:bodyPr/>
          <a:lstStyle/>
          <a:p>
            <a:pPr eaLnBrk="1" hangingPunct="1">
              <a:lnSpc>
                <a:spcPct val="80000"/>
              </a:lnSpc>
            </a:pPr>
            <a:r>
              <a:rPr lang="en-US" sz="2800" dirty="0"/>
              <a:t>2000—: Where are we now?     </a:t>
            </a:r>
          </a:p>
          <a:p>
            <a:pPr lvl="1" eaLnBrk="1" hangingPunct="1">
              <a:lnSpc>
                <a:spcPct val="80000"/>
              </a:lnSpc>
            </a:pPr>
            <a:r>
              <a:rPr lang="en-US" sz="2000" dirty="0"/>
              <a:t>Big data, big compute, neural networks</a:t>
            </a:r>
          </a:p>
          <a:p>
            <a:pPr lvl="1" eaLnBrk="1" hangingPunct="1">
              <a:lnSpc>
                <a:spcPct val="80000"/>
              </a:lnSpc>
            </a:pPr>
            <a:r>
              <a:rPr lang="en-US" sz="2000" dirty="0"/>
              <a:t>Some re-unification of sub-fields</a:t>
            </a:r>
          </a:p>
          <a:p>
            <a:pPr lvl="1" eaLnBrk="1" hangingPunct="1">
              <a:lnSpc>
                <a:spcPct val="80000"/>
              </a:lnSpc>
            </a:pPr>
            <a:r>
              <a:rPr lang="en-US" sz="2000" dirty="0"/>
              <a:t>AI used in many industries</a:t>
            </a:r>
          </a:p>
          <a:p>
            <a:pPr lvl="1" eaLnBrk="1" hangingPunct="1">
              <a:lnSpc>
                <a:spcPct val="80000"/>
              </a:lnSpc>
            </a:pPr>
            <a:r>
              <a:rPr lang="en-US" sz="2000" dirty="0"/>
              <a:t>Chess engines running on ordinary laptops can defeat the world’s best chess players</a:t>
            </a:r>
          </a:p>
          <a:p>
            <a:pPr lvl="1" eaLnBrk="1" hangingPunct="1">
              <a:lnSpc>
                <a:spcPct val="80000"/>
              </a:lnSpc>
            </a:pPr>
            <a:r>
              <a:rPr lang="en-US" sz="2000" dirty="0"/>
              <a:t>What can AI do now? </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8792" y="1047750"/>
            <a:ext cx="2630807" cy="3657598"/>
          </a:xfrm>
          <a:prstGeom prst="rect">
            <a:avLst/>
          </a:prstGeom>
          <a:noFill/>
        </p:spPr>
      </p:pic>
    </p:spTree>
    <p:extLst>
      <p:ext uri="{BB962C8B-B14F-4D97-AF65-F5344CB8AC3E}">
        <p14:creationId xmlns:p14="http://schemas.microsoft.com/office/powerpoint/2010/main" val="386667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Tree>
    <p:extLst>
      <p:ext uri="{BB962C8B-B14F-4D97-AF65-F5344CB8AC3E}">
        <p14:creationId xmlns:p14="http://schemas.microsoft.com/office/powerpoint/2010/main" val="4708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2" name="i-S2R_highlights">
            <a:hlinkClick r:id="" action="ppaction://media"/>
            <a:extLst>
              <a:ext uri="{FF2B5EF4-FFF2-40B4-BE49-F238E27FC236}">
                <a16:creationId xmlns:a16="http://schemas.microsoft.com/office/drawing/2014/main" id="{464D3258-53D2-C8F3-359F-B7CB4B3A66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extLst>
      <p:ext uri="{BB962C8B-B14F-4D97-AF65-F5344CB8AC3E}">
        <p14:creationId xmlns:p14="http://schemas.microsoft.com/office/powerpoint/2010/main" val="28501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3" name="goalseye-highlights-1x-4x-1x_compressed">
            <a:hlinkClick r:id="" action="ppaction://media"/>
            <a:extLst>
              <a:ext uri="{FF2B5EF4-FFF2-40B4-BE49-F238E27FC236}">
                <a16:creationId xmlns:a16="http://schemas.microsoft.com/office/drawing/2014/main" id="{E77F2E46-E1F5-C23D-21B2-BE1782784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21961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Tree>
    <p:extLst>
      <p:ext uri="{BB962C8B-B14F-4D97-AF65-F5344CB8AC3E}">
        <p14:creationId xmlns:p14="http://schemas.microsoft.com/office/powerpoint/2010/main" val="24849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69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1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6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4"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3" name="Picture 2" descr="A close up of a car&#10;&#10;Description automatically generated">
            <a:extLst>
              <a:ext uri="{FF2B5EF4-FFF2-40B4-BE49-F238E27FC236}">
                <a16:creationId xmlns:a16="http://schemas.microsoft.com/office/drawing/2014/main" id="{07D42ABD-33CB-DFE1-5490-855DDA2A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500" y="0"/>
            <a:ext cx="4884999" cy="5143500"/>
          </a:xfrm>
          <a:prstGeom prst="rect">
            <a:avLst/>
          </a:prstGeom>
        </p:spPr>
      </p:pic>
    </p:spTree>
    <p:extLst>
      <p:ext uri="{BB962C8B-B14F-4D97-AF65-F5344CB8AC3E}">
        <p14:creationId xmlns:p14="http://schemas.microsoft.com/office/powerpoint/2010/main" val="17688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3">
            <a:extLst>
              <a:ext uri="{FF2B5EF4-FFF2-40B4-BE49-F238E27FC236}">
                <a16:creationId xmlns:a16="http://schemas.microsoft.com/office/drawing/2014/main" id="{14E8A6C8-7878-BB87-ED96-9AAB4013DD02}"/>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9702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69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17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69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169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69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169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1699">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17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169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5" grpId="0" animBg="1"/>
      <p:bldP spid="541706" grpId="0" animBg="1"/>
      <p:bldP spid="541709"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pic>
        <p:nvPicPr>
          <p:cNvPr id="1026" name="Picture 2" descr="Exclusive: ChatGPT traffic slips again for third month in a row | Reuters">
            <a:extLst>
              <a:ext uri="{FF2B5EF4-FFF2-40B4-BE49-F238E27FC236}">
                <a16:creationId xmlns:a16="http://schemas.microsoft.com/office/drawing/2014/main" id="{3C01ADE1-CFBA-1E63-5A7F-07012C4A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0"/>
            <a:ext cx="75819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3">
            <a:extLst>
              <a:ext uri="{FF2B5EF4-FFF2-40B4-BE49-F238E27FC236}">
                <a16:creationId xmlns:a16="http://schemas.microsoft.com/office/drawing/2014/main" id="{B52078FA-B135-32AC-C7C3-1CE7554E38BF}"/>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47439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Course Information</a:t>
            </a:r>
          </a:p>
        </p:txBody>
      </p:sp>
      <p:sp>
        <p:nvSpPr>
          <p:cNvPr id="6147" name="Rectangle 3"/>
          <p:cNvSpPr>
            <a:spLocks noGrp="1" noChangeArrowheads="1"/>
          </p:cNvSpPr>
          <p:nvPr>
            <p:ph type="body" idx="1"/>
          </p:nvPr>
        </p:nvSpPr>
        <p:spPr>
          <a:xfrm>
            <a:off x="76200" y="1123950"/>
            <a:ext cx="8839200" cy="3962400"/>
          </a:xfrm>
        </p:spPr>
        <p:txBody>
          <a:bodyPr/>
          <a:lstStyle/>
          <a:p>
            <a:pPr eaLnBrk="1" hangingPunct="1">
              <a:lnSpc>
                <a:spcPct val="90000"/>
              </a:lnSpc>
            </a:pPr>
            <a:r>
              <a:rPr lang="en-US" sz="2100" dirty="0"/>
              <a:t>This course is </a:t>
            </a:r>
            <a:r>
              <a:rPr lang="en-US" sz="2100" b="1" dirty="0"/>
              <a:t>in-person </a:t>
            </a:r>
            <a:r>
              <a:rPr lang="en-US" sz="2100" dirty="0"/>
              <a:t>(Exploratory Hall L004)</a:t>
            </a:r>
          </a:p>
          <a:p>
            <a:pPr eaLnBrk="1" hangingPunct="1">
              <a:lnSpc>
                <a:spcPct val="90000"/>
              </a:lnSpc>
            </a:pPr>
            <a:r>
              <a:rPr lang="en-US" sz="2100" dirty="0"/>
              <a:t>Time: 7:20pm - 10:00pm, Tuesday</a:t>
            </a:r>
          </a:p>
          <a:p>
            <a:pPr eaLnBrk="1" hangingPunct="1">
              <a:lnSpc>
                <a:spcPct val="90000"/>
              </a:lnSpc>
            </a:pPr>
            <a:r>
              <a:rPr lang="en-US" sz="2100" dirty="0"/>
              <a:t>Announcements on webpage</a:t>
            </a:r>
          </a:p>
          <a:p>
            <a:pPr lvl="1" eaLnBrk="1" hangingPunct="1">
              <a:lnSpc>
                <a:spcPct val="90000"/>
              </a:lnSpc>
            </a:pPr>
            <a:r>
              <a:rPr lang="en-US" sz="1800" dirty="0">
                <a:hlinkClick r:id="rId2"/>
              </a:rPr>
              <a:t>https://cs.gmu.edu/~xiao/Teaching/CS580_Spring2024/cs580_spring2024.html</a:t>
            </a:r>
            <a:r>
              <a:rPr lang="en-US" sz="1800" dirty="0"/>
              <a:t>  </a:t>
            </a:r>
          </a:p>
          <a:p>
            <a:pPr eaLnBrk="1" hangingPunct="1">
              <a:lnSpc>
                <a:spcPct val="90000"/>
              </a:lnSpc>
            </a:pPr>
            <a:r>
              <a:rPr lang="en-US" sz="2100" dirty="0"/>
              <a:t>Discussion on piazza </a:t>
            </a:r>
          </a:p>
          <a:p>
            <a:pPr lvl="1" eaLnBrk="1" hangingPunct="1">
              <a:lnSpc>
                <a:spcPct val="90000"/>
              </a:lnSpc>
            </a:pPr>
            <a:r>
              <a:rPr lang="en-US" sz="1800" dirty="0">
                <a:hlinkClick r:id="rId3"/>
              </a:rPr>
              <a:t>https://piazza.com/gmu/spring2024/cs580006</a:t>
            </a:r>
            <a:r>
              <a:rPr lang="en-US" sz="1800" dirty="0"/>
              <a:t>  </a:t>
            </a:r>
          </a:p>
          <a:p>
            <a:pPr lvl="1" eaLnBrk="1" hangingPunct="1">
              <a:lnSpc>
                <a:spcPct val="90000"/>
              </a:lnSpc>
            </a:pPr>
            <a:r>
              <a:rPr lang="en-US" sz="1800" dirty="0"/>
              <a:t>Access Code</a:t>
            </a:r>
          </a:p>
          <a:p>
            <a:pPr eaLnBrk="1" hangingPunct="1">
              <a:lnSpc>
                <a:spcPct val="90000"/>
              </a:lnSpc>
            </a:pPr>
            <a:r>
              <a:rPr lang="en-US" sz="2100" dirty="0"/>
              <a:t>Assignments submission on Gradescope</a:t>
            </a:r>
          </a:p>
          <a:p>
            <a:pPr lvl="1" eaLnBrk="1" hangingPunct="1">
              <a:lnSpc>
                <a:spcPct val="90000"/>
              </a:lnSpc>
            </a:pPr>
            <a:r>
              <a:rPr lang="en-US" sz="1800" dirty="0">
                <a:hlinkClick r:id="rId4"/>
              </a:rPr>
              <a:t>https://</a:t>
            </a:r>
            <a:r>
              <a:rPr lang="en-US" sz="1800" dirty="0" err="1">
                <a:hlinkClick r:id="rId4"/>
              </a:rPr>
              <a:t>www.gradescope.com</a:t>
            </a:r>
            <a:r>
              <a:rPr lang="en-US" sz="1800" dirty="0">
                <a:hlinkClick r:id="rId4"/>
              </a:rPr>
              <a:t>/courses</a:t>
            </a:r>
            <a:r>
              <a:rPr lang="en-US" sz="1800">
                <a:hlinkClick r:id="rId4"/>
              </a:rPr>
              <a:t>/689409</a:t>
            </a:r>
            <a:r>
              <a:rPr lang="en-US" sz="1800" dirty="0"/>
              <a:t>  </a:t>
            </a:r>
          </a:p>
          <a:p>
            <a:pPr eaLnBrk="1" hangingPunct="1">
              <a:lnSpc>
                <a:spcPct val="90000"/>
              </a:lnSpc>
            </a:pPr>
            <a:r>
              <a:rPr lang="en-US" sz="2100" dirty="0"/>
              <a:t>Course Textbook</a:t>
            </a:r>
          </a:p>
          <a:p>
            <a:pPr lvl="1" eaLnBrk="1" hangingPunct="1">
              <a:lnSpc>
                <a:spcPct val="90000"/>
              </a:lnSpc>
            </a:pPr>
            <a:r>
              <a:rPr lang="en-US" sz="1800" dirty="0"/>
              <a:t>Artificial Intelligence: A Modern Approach</a:t>
            </a:r>
          </a:p>
          <a:p>
            <a:pPr lvl="1" eaLnBrk="1" hangingPunct="1">
              <a:lnSpc>
                <a:spcPct val="90000"/>
              </a:lnSpc>
            </a:pPr>
            <a:endParaRPr lang="en-US" sz="1800" dirty="0"/>
          </a:p>
          <a:p>
            <a:pPr eaLnBrk="1" hangingPunct="1"/>
            <a:endParaRPr lang="en-US" sz="1800" dirty="0"/>
          </a:p>
        </p:txBody>
      </p:sp>
      <p:pic>
        <p:nvPicPr>
          <p:cNvPr id="5" name="Picture 9" descr="http://aima.cs.berkeley.edu/cover2.jpg">
            <a:extLst>
              <a:ext uri="{FF2B5EF4-FFF2-40B4-BE49-F238E27FC236}">
                <a16:creationId xmlns:a16="http://schemas.microsoft.com/office/drawing/2014/main" id="{1C7A9A43-3C9C-C5AE-6510-7101797734FE}"/>
              </a:ext>
            </a:extLst>
          </p:cNvPr>
          <p:cNvPicPr>
            <a:picLocks noChangeAspect="1" noChangeArrowheads="1"/>
          </p:cNvPicPr>
          <p:nvPr/>
        </p:nvPicPr>
        <p:blipFill>
          <a:blip r:embed="rId5" cstate="print"/>
          <a:srcRect/>
          <a:stretch>
            <a:fillRect/>
          </a:stretch>
        </p:blipFill>
        <p:spPr bwMode="auto">
          <a:xfrm>
            <a:off x="6705600" y="2952750"/>
            <a:ext cx="1460658" cy="189359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10" name="Freeform 13">
            <a:extLst>
              <a:ext uri="{FF2B5EF4-FFF2-40B4-BE49-F238E27FC236}">
                <a16:creationId xmlns:a16="http://schemas.microsoft.com/office/drawing/2014/main" id="{D85BC0BF-0F1B-8A9C-FB11-997DF986C7AB}"/>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10283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050" name="Picture 2" descr="In August, Jason M. Allen's piece &quot;Théâtre D'opéra Spatial&quot; — which he created with AI image generator Midjourney — won first place in the emerging artist division's &quot;digital arts/digitally-manipulated photography&quot; category at the Colorado State Fair Fine Arts Competition.">
            <a:extLst>
              <a:ext uri="{FF2B5EF4-FFF2-40B4-BE49-F238E27FC236}">
                <a16:creationId xmlns:a16="http://schemas.microsoft.com/office/drawing/2014/main" id="{4DBAB246-2B75-C9E2-076E-A24EDBB3D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3">
            <a:extLst>
              <a:ext uri="{FF2B5EF4-FFF2-40B4-BE49-F238E27FC236}">
                <a16:creationId xmlns:a16="http://schemas.microsoft.com/office/drawing/2014/main" id="{0DABE731-B739-EE21-9166-E34473E2BD88}"/>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2453823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a:p>
            <a:pPr eaLnBrk="1" hangingPunct="1">
              <a:lnSpc>
                <a:spcPct val="80000"/>
              </a:lnSpc>
            </a:pPr>
            <a:r>
              <a:rPr lang="en-US" sz="1500" dirty="0"/>
              <a:t>Construct a building?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9" name="Freeform 13">
            <a:extLst>
              <a:ext uri="{FF2B5EF4-FFF2-40B4-BE49-F238E27FC236}">
                <a16:creationId xmlns:a16="http://schemas.microsoft.com/office/drawing/2014/main" id="{0DAEBC4C-6F70-EDA4-4DBB-0777FE8B4EED}"/>
              </a:ext>
            </a:extLst>
          </p:cNvPr>
          <p:cNvSpPr>
            <a:spLocks/>
          </p:cNvSpPr>
          <p:nvPr/>
        </p:nvSpPr>
        <p:spPr bwMode="auto">
          <a:xfrm>
            <a:off x="628649" y="4508898"/>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pic>
        <p:nvPicPr>
          <p:cNvPr id="3074" name="Picture 2" descr="No alt text provided for this image">
            <a:extLst>
              <a:ext uri="{FF2B5EF4-FFF2-40B4-BE49-F238E27FC236}">
                <a16:creationId xmlns:a16="http://schemas.microsoft.com/office/drawing/2014/main" id="{D9954A5A-3F95-AFAA-D31B-1AF51286F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0"/>
            <a:ext cx="4016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3">
            <a:extLst>
              <a:ext uri="{FF2B5EF4-FFF2-40B4-BE49-F238E27FC236}">
                <a16:creationId xmlns:a16="http://schemas.microsoft.com/office/drawing/2014/main" id="{5C949424-8748-5A9D-90D8-6F679D2D4C61}"/>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33874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solidFill>
                  <a:schemeClr val="tx1"/>
                </a:solidFill>
              </a:rPr>
              <a:t>Natural Language</a:t>
            </a:r>
          </a:p>
        </p:txBody>
      </p:sp>
      <p:sp>
        <p:nvSpPr>
          <p:cNvPr id="542723" name="Rectangle 3"/>
          <p:cNvSpPr>
            <a:spLocks noGrp="1" noChangeArrowheads="1"/>
          </p:cNvSpPr>
          <p:nvPr>
            <p:ph type="body" idx="1"/>
          </p:nvPr>
        </p:nvSpPr>
        <p:spPr>
          <a:xfrm>
            <a:off x="342900" y="1034104"/>
            <a:ext cx="6400800" cy="3714750"/>
          </a:xfrm>
        </p:spPr>
        <p:txBody>
          <a:bodyPr/>
          <a:lstStyle/>
          <a:p>
            <a:pPr eaLnBrk="1" hangingPunct="1">
              <a:lnSpc>
                <a:spcPct val="80000"/>
              </a:lnSpc>
            </a:pPr>
            <a:r>
              <a:rPr lang="en-US" sz="1800" dirty="0"/>
              <a:t>Speech technologies (e.g. </a:t>
            </a:r>
            <a:r>
              <a:rPr lang="en-US" sz="1800" dirty="0" err="1"/>
              <a:t>Siri</a:t>
            </a:r>
            <a:r>
              <a:rPr lang="en-US" sz="1800" dirty="0"/>
              <a:t>)</a:t>
            </a:r>
          </a:p>
          <a:p>
            <a:pPr lvl="1" eaLnBrk="1" hangingPunct="1">
              <a:lnSpc>
                <a:spcPct val="80000"/>
              </a:lnSpc>
            </a:pPr>
            <a:r>
              <a:rPr lang="en-US" sz="1500" dirty="0"/>
              <a:t>Automatic speech recognition (ASR)</a:t>
            </a:r>
          </a:p>
          <a:p>
            <a:pPr lvl="1" eaLnBrk="1" hangingPunct="1">
              <a:lnSpc>
                <a:spcPct val="80000"/>
              </a:lnSpc>
            </a:pPr>
            <a:r>
              <a:rPr lang="en-US" sz="1500" dirty="0"/>
              <a:t>Text-to-speech synthesis (TTS)</a:t>
            </a:r>
          </a:p>
          <a:p>
            <a:pPr lvl="1" eaLnBrk="1" hangingPunct="1">
              <a:lnSpc>
                <a:spcPct val="80000"/>
              </a:lnSpc>
            </a:pPr>
            <a:r>
              <a:rPr lang="en-US" sz="1500" dirty="0"/>
              <a:t>Dialog systems</a:t>
            </a:r>
          </a:p>
          <a:p>
            <a:pPr lvl="1" eaLnBrk="1" hangingPunct="1">
              <a:lnSpc>
                <a:spcPct val="80000"/>
              </a:lnSpc>
            </a:pPr>
            <a:endParaRPr lang="en-US" sz="1500" dirty="0"/>
          </a:p>
          <a:p>
            <a:pPr eaLnBrk="1" hangingPunct="1">
              <a:lnSpc>
                <a:spcPct val="80000"/>
              </a:lnSpc>
            </a:pPr>
            <a:r>
              <a:rPr lang="en-US" sz="1800" dirty="0"/>
              <a:t>Language processing technologies</a:t>
            </a:r>
          </a:p>
          <a:p>
            <a:pPr lvl="1" eaLnBrk="1" hangingPunct="1">
              <a:lnSpc>
                <a:spcPct val="80000"/>
              </a:lnSpc>
            </a:pPr>
            <a:r>
              <a:rPr lang="en-US" sz="1500" dirty="0"/>
              <a:t>Question answering</a:t>
            </a:r>
          </a:p>
          <a:p>
            <a:pPr lvl="1" eaLnBrk="1" hangingPunct="1">
              <a:lnSpc>
                <a:spcPct val="80000"/>
              </a:lnSpc>
            </a:pPr>
            <a:r>
              <a:rPr lang="en-US" sz="1500" dirty="0"/>
              <a:t>Machine translation</a:t>
            </a:r>
          </a:p>
          <a:p>
            <a:pPr lvl="1" eaLnBrk="1" hangingPunct="1">
              <a:lnSpc>
                <a:spcPct val="80000"/>
              </a:lnSpc>
            </a:pPr>
            <a:r>
              <a:rPr lang="en-US" sz="1500" dirty="0"/>
              <a:t>Web search</a:t>
            </a:r>
          </a:p>
          <a:p>
            <a:pPr lvl="1" eaLnBrk="1" hangingPunct="1">
              <a:lnSpc>
                <a:spcPct val="80000"/>
              </a:lnSpc>
            </a:pPr>
            <a:r>
              <a:rPr lang="en-US" sz="1500" dirty="0"/>
              <a:t>Text classification, spam filtering, </a:t>
            </a:r>
            <a:r>
              <a:rPr lang="en-US" sz="1500" dirty="0" err="1"/>
              <a:t>etc</a:t>
            </a:r>
            <a:r>
              <a:rPr lang="en-US" sz="1500" dirty="0"/>
              <a:t>…</a:t>
            </a:r>
          </a:p>
          <a:p>
            <a:pPr lvl="1" eaLnBrk="1" hangingPunct="1">
              <a:lnSpc>
                <a:spcPct val="80000"/>
              </a:lnSpc>
            </a:pPr>
            <a:endParaRPr lang="en-US" sz="1500" dirty="0"/>
          </a:p>
          <a:p>
            <a:pPr eaLnBrk="1" hangingPunct="1">
              <a:lnSpc>
                <a:spcPct val="80000"/>
              </a:lnSpc>
            </a:pPr>
            <a:r>
              <a:rPr lang="en-US" sz="1800" dirty="0" err="1"/>
              <a:t>ChatGPT</a:t>
            </a:r>
            <a:r>
              <a:rPr lang="en-US" sz="1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2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2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2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2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2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cstate="print"/>
          <a:srcRect/>
          <a:stretch>
            <a:fillRect/>
          </a:stretch>
        </p:blipFill>
        <p:spPr bwMode="auto">
          <a:xfrm>
            <a:off x="495300" y="2234803"/>
            <a:ext cx="5524500" cy="2394347"/>
          </a:xfrm>
          <a:prstGeom prst="rect">
            <a:avLst/>
          </a:prstGeom>
          <a:noFill/>
          <a:ln w="12700">
            <a:noFill/>
            <a:miter lim="800000"/>
            <a:headEnd/>
            <a:tailEnd/>
          </a:ln>
        </p:spPr>
      </p:pic>
      <p:sp>
        <p:nvSpPr>
          <p:cNvPr id="18436" name="Rectangle 5"/>
          <p:cNvSpPr>
            <a:spLocks noGrp="1" noChangeArrowheads="1"/>
          </p:cNvSpPr>
          <p:nvPr>
            <p:ph type="title"/>
          </p:nvPr>
        </p:nvSpPr>
        <p:spPr/>
        <p:txBody>
          <a:bodyPr rIns="99058"/>
          <a:lstStyle/>
          <a:p>
            <a:r>
              <a:rPr lang="en-US" dirty="0"/>
              <a:t>Vision (Perception)</a:t>
            </a:r>
          </a:p>
        </p:txBody>
      </p:sp>
      <p:sp>
        <p:nvSpPr>
          <p:cNvPr id="18437" name="Rectangle 6"/>
          <p:cNvSpPr>
            <a:spLocks/>
          </p:cNvSpPr>
          <p:nvPr/>
        </p:nvSpPr>
        <p:spPr bwMode="auto">
          <a:xfrm>
            <a:off x="647700" y="4781550"/>
            <a:ext cx="3467100" cy="228600"/>
          </a:xfrm>
          <a:prstGeom prst="rect">
            <a:avLst/>
          </a:prstGeom>
          <a:noFill/>
          <a:ln w="12700">
            <a:noFill/>
            <a:miter lim="800000"/>
            <a:headEnd/>
            <a:tailEnd/>
          </a:ln>
        </p:spPr>
        <p:txBody>
          <a:bodyPr lIns="0" tIns="0" rIns="30479" bIns="0"/>
          <a:lstStyle/>
          <a:p>
            <a:pPr marL="29765">
              <a:spcBef>
                <a:spcPts val="600"/>
              </a:spcBef>
            </a:pPr>
            <a:r>
              <a:rPr lang="en-US" sz="1100" dirty="0">
                <a:latin typeface="Calibri"/>
                <a:cs typeface="Calibri"/>
              </a:rPr>
              <a:t>Images from Erik </a:t>
            </a:r>
            <a:r>
              <a:rPr lang="en-US" sz="1100" dirty="0" err="1">
                <a:latin typeface="Calibri"/>
                <a:cs typeface="Calibri"/>
              </a:rPr>
              <a:t>Sudderth</a:t>
            </a:r>
            <a:r>
              <a:rPr lang="en-US" sz="1100" dirty="0">
                <a:latin typeface="Calibri"/>
                <a:cs typeface="Calibri"/>
              </a:rPr>
              <a:t> (left), </a:t>
            </a:r>
            <a:r>
              <a:rPr lang="en-US" sz="1100" dirty="0" err="1">
                <a:latin typeface="Calibri"/>
                <a:cs typeface="Calibri"/>
              </a:rPr>
              <a:t>wikipedia</a:t>
            </a:r>
            <a:r>
              <a:rPr lang="en-US" sz="1100" dirty="0">
                <a:latin typeface="Calibri"/>
                <a:cs typeface="Calibri"/>
              </a:rPr>
              <a:t> (right)</a:t>
            </a:r>
          </a:p>
        </p:txBody>
      </p:sp>
      <p:sp>
        <p:nvSpPr>
          <p:cNvPr id="18438" name="Rectangle 7"/>
          <p:cNvSpPr>
            <a:spLocks/>
          </p:cNvSpPr>
          <p:nvPr/>
        </p:nvSpPr>
        <p:spPr bwMode="auto">
          <a:xfrm>
            <a:off x="457200" y="1047750"/>
            <a:ext cx="6172200" cy="990600"/>
          </a:xfrm>
          <a:prstGeom prst="rect">
            <a:avLst/>
          </a:prstGeom>
          <a:noFill/>
          <a:ln w="12700">
            <a:noFill/>
            <a:miter lim="800000"/>
            <a:headEnd/>
            <a:tailEnd/>
          </a:ln>
        </p:spPr>
        <p:txBody>
          <a:bodyPr lIns="0" tIns="0" rIns="30479" bIns="0"/>
          <a:lstStyle/>
          <a:p>
            <a:pPr marL="244073" indent="-214308">
              <a:spcBef>
                <a:spcPts val="479"/>
              </a:spcBef>
              <a:buSzPct val="100000"/>
              <a:buFont typeface="Wingdings" pitchFamily="2" charset="2"/>
              <a:buChar char="§"/>
            </a:pPr>
            <a:r>
              <a:rPr lang="en-US" dirty="0">
                <a:solidFill>
                  <a:schemeClr val="accent6"/>
                </a:solidFill>
                <a:latin typeface="Calibri"/>
                <a:cs typeface="Calibri"/>
              </a:rPr>
              <a:t>Object and face recognition</a:t>
            </a:r>
          </a:p>
          <a:p>
            <a:pPr marL="244073" indent="-214308">
              <a:spcBef>
                <a:spcPts val="479"/>
              </a:spcBef>
              <a:buSzPct val="100000"/>
              <a:buFont typeface="Wingdings" pitchFamily="2" charset="2"/>
              <a:buChar char="§"/>
            </a:pPr>
            <a:r>
              <a:rPr lang="en-US" dirty="0">
                <a:solidFill>
                  <a:schemeClr val="accent6"/>
                </a:solidFill>
                <a:latin typeface="Calibri"/>
                <a:cs typeface="Calibri"/>
              </a:rPr>
              <a:t>Scene segmentation</a:t>
            </a:r>
          </a:p>
          <a:p>
            <a:pPr marL="244073" indent="-214308">
              <a:spcBef>
                <a:spcPts val="479"/>
              </a:spcBef>
              <a:buSzPct val="100000"/>
              <a:buFont typeface="Wingdings" pitchFamily="2" charset="2"/>
              <a:buChar char="§"/>
            </a:pPr>
            <a:r>
              <a:rPr lang="en-US" dirty="0">
                <a:solidFill>
                  <a:schemeClr val="accent6"/>
                </a:solidFill>
                <a:latin typeface="Calibri"/>
                <a:cs typeface="Calibri"/>
              </a:rPr>
              <a:t>Image classification</a:t>
            </a:r>
          </a:p>
        </p:txBody>
      </p:sp>
      <p:pic>
        <p:nvPicPr>
          <p:cNvPr id="59394" name="Picture 2" descr="File:Kinect2-ir-image.png">
            <a:hlinkClick r:id="rId3"/>
          </p:cNvPr>
          <p:cNvPicPr>
            <a:picLocks noChangeAspect="1" noChangeArrowheads="1"/>
          </p:cNvPicPr>
          <p:nvPr/>
        </p:nvPicPr>
        <p:blipFill>
          <a:blip r:embed="rId4" cstate="print"/>
          <a:srcRect/>
          <a:stretch>
            <a:fillRect/>
          </a:stretch>
        </p:blipFill>
        <p:spPr bwMode="auto">
          <a:xfrm>
            <a:off x="6324600" y="895350"/>
            <a:ext cx="1833880" cy="1447800"/>
          </a:xfrm>
          <a:prstGeom prst="rect">
            <a:avLst/>
          </a:prstGeom>
          <a:noFill/>
        </p:spPr>
      </p:pic>
      <p:pic>
        <p:nvPicPr>
          <p:cNvPr id="59396" name="Picture 4" descr="File:Kinect2-deepmap.png">
            <a:hlinkClick r:id="rId5"/>
          </p:cNvPr>
          <p:cNvPicPr>
            <a:picLocks noChangeAspect="1" noChangeArrowheads="1"/>
          </p:cNvPicPr>
          <p:nvPr/>
        </p:nvPicPr>
        <p:blipFill>
          <a:blip r:embed="rId6" cstate="print"/>
          <a:srcRect/>
          <a:stretch>
            <a:fillRect/>
          </a:stretch>
        </p:blipFill>
        <p:spPr bwMode="auto">
          <a:xfrm>
            <a:off x="6324600" y="2419350"/>
            <a:ext cx="1828800" cy="1472859"/>
          </a:xfrm>
          <a:prstGeom prst="rect">
            <a:avLst/>
          </a:prstGeom>
          <a:noFill/>
        </p:spPr>
      </p:pic>
      <p:pic>
        <p:nvPicPr>
          <p:cNvPr id="59398" name="Picture 6" descr="File:Xbox-360-Kinect-Standalone.png">
            <a:hlinkClick r:id="rId7"/>
          </p:cNvPr>
          <p:cNvPicPr>
            <a:picLocks noChangeAspect="1" noChangeArrowheads="1"/>
          </p:cNvPicPr>
          <p:nvPr/>
        </p:nvPicPr>
        <p:blipFill>
          <a:blip r:embed="rId8" cstate="print"/>
          <a:srcRect/>
          <a:stretch>
            <a:fillRect/>
          </a:stretch>
        </p:blipFill>
        <p:spPr bwMode="auto">
          <a:xfrm>
            <a:off x="3886200" y="1123950"/>
            <a:ext cx="2286000" cy="789657"/>
          </a:xfrm>
          <a:prstGeom prst="rect">
            <a:avLst/>
          </a:prstGeom>
          <a:noFill/>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idx="1"/>
          </p:nvPr>
        </p:nvSpPr>
        <p:spPr>
          <a:xfrm>
            <a:off x="342900" y="1085850"/>
            <a:ext cx="3200400" cy="3543300"/>
          </a:xfrm>
        </p:spPr>
        <p:txBody>
          <a:bodyPr/>
          <a:lstStyle/>
          <a:p>
            <a:pPr eaLnBrk="1" hangingPunct="1">
              <a:lnSpc>
                <a:spcPct val="80000"/>
              </a:lnSpc>
            </a:pPr>
            <a:r>
              <a:rPr lang="en-US" sz="1500" dirty="0">
                <a:solidFill>
                  <a:schemeClr val="tx1"/>
                </a:solidFill>
              </a:rPr>
              <a:t>Robotics</a:t>
            </a:r>
          </a:p>
          <a:p>
            <a:pPr lvl="1" eaLnBrk="1" hangingPunct="1">
              <a:lnSpc>
                <a:spcPct val="80000"/>
              </a:lnSpc>
            </a:pPr>
            <a:r>
              <a:rPr lang="en-US" sz="1400" dirty="0"/>
              <a:t>Part mech. eng.</a:t>
            </a:r>
          </a:p>
          <a:p>
            <a:pPr lvl="1" eaLnBrk="1" hangingPunct="1">
              <a:lnSpc>
                <a:spcPct val="80000"/>
              </a:lnSpc>
            </a:pPr>
            <a:r>
              <a:rPr lang="en-US" sz="1400" dirty="0"/>
              <a:t>Part AI</a:t>
            </a:r>
          </a:p>
          <a:p>
            <a:pPr lvl="1" eaLnBrk="1" hangingPunct="1">
              <a:lnSpc>
                <a:spcPct val="80000"/>
              </a:lnSpc>
            </a:pPr>
            <a:r>
              <a:rPr lang="en-US" sz="1400" dirty="0"/>
              <a:t>Reality much</a:t>
            </a:r>
          </a:p>
          <a:p>
            <a:pPr lvl="1" eaLnBrk="1" hangingPunct="1">
              <a:lnSpc>
                <a:spcPct val="80000"/>
              </a:lnSpc>
              <a:buFont typeface="Wingdings" pitchFamily="2" charset="2"/>
              <a:buNone/>
            </a:pPr>
            <a:r>
              <a:rPr lang="en-US" sz="1400" dirty="0"/>
              <a:t>	harder than</a:t>
            </a:r>
          </a:p>
          <a:p>
            <a:pPr lvl="1" eaLnBrk="1" hangingPunct="1">
              <a:lnSpc>
                <a:spcPct val="80000"/>
              </a:lnSpc>
              <a:buFont typeface="Wingdings" pitchFamily="2" charset="2"/>
              <a:buNone/>
            </a:pPr>
            <a:r>
              <a:rPr lang="en-US" sz="1400" dirty="0"/>
              <a:t>	simulations!</a:t>
            </a:r>
          </a:p>
          <a:p>
            <a:pPr lvl="1" eaLnBrk="1" hangingPunct="1">
              <a:lnSpc>
                <a:spcPct val="80000"/>
              </a:lnSpc>
            </a:pPr>
            <a:endParaRPr lang="en-US" sz="1400" dirty="0"/>
          </a:p>
          <a:p>
            <a:pPr eaLnBrk="1" hangingPunct="1">
              <a:lnSpc>
                <a:spcPct val="80000"/>
              </a:lnSpc>
            </a:pPr>
            <a:r>
              <a:rPr lang="en-US" sz="1500" dirty="0">
                <a:solidFill>
                  <a:schemeClr val="tx1"/>
                </a:solidFill>
              </a:rPr>
              <a:t>Technologies</a:t>
            </a:r>
          </a:p>
          <a:p>
            <a:pPr lvl="1" eaLnBrk="1" hangingPunct="1">
              <a:lnSpc>
                <a:spcPct val="80000"/>
              </a:lnSpc>
            </a:pPr>
            <a:r>
              <a:rPr lang="en-US" sz="1400" dirty="0"/>
              <a:t>Vehicles</a:t>
            </a:r>
          </a:p>
          <a:p>
            <a:pPr lvl="1" eaLnBrk="1" hangingPunct="1">
              <a:lnSpc>
                <a:spcPct val="80000"/>
              </a:lnSpc>
            </a:pPr>
            <a:r>
              <a:rPr lang="en-US" sz="1400" dirty="0"/>
              <a:t>Rescue</a:t>
            </a:r>
          </a:p>
          <a:p>
            <a:pPr lvl="1" eaLnBrk="1" hangingPunct="1">
              <a:lnSpc>
                <a:spcPct val="80000"/>
              </a:lnSpc>
            </a:pPr>
            <a:r>
              <a:rPr lang="en-US" sz="1400" dirty="0"/>
              <a:t>Soccer!</a:t>
            </a:r>
          </a:p>
          <a:p>
            <a:pPr lvl="1" eaLnBrk="1" hangingPunct="1">
              <a:lnSpc>
                <a:spcPct val="80000"/>
              </a:lnSpc>
            </a:pPr>
            <a:r>
              <a:rPr lang="en-US" sz="1400" dirty="0"/>
              <a:t>Lots of automation…</a:t>
            </a:r>
          </a:p>
          <a:p>
            <a:pPr lvl="1" eaLnBrk="1" hangingPunct="1">
              <a:lnSpc>
                <a:spcPct val="80000"/>
              </a:lnSpc>
            </a:pPr>
            <a:endParaRPr lang="en-US" sz="1400" dirty="0"/>
          </a:p>
          <a:p>
            <a:pPr eaLnBrk="1" hangingPunct="1">
              <a:lnSpc>
                <a:spcPct val="80000"/>
              </a:lnSpc>
            </a:pPr>
            <a:r>
              <a:rPr lang="en-US" sz="1500" dirty="0">
                <a:solidFill>
                  <a:schemeClr val="tx1"/>
                </a:solidFill>
              </a:rPr>
              <a:t>In this class:</a:t>
            </a:r>
          </a:p>
          <a:p>
            <a:pPr lvl="1" eaLnBrk="1" hangingPunct="1">
              <a:lnSpc>
                <a:spcPct val="80000"/>
              </a:lnSpc>
            </a:pPr>
            <a:r>
              <a:rPr lang="en-US" sz="1400" dirty="0"/>
              <a:t>We ignore mechanical aspects</a:t>
            </a:r>
          </a:p>
          <a:p>
            <a:pPr lvl="1" eaLnBrk="1" hangingPunct="1">
              <a:lnSpc>
                <a:spcPct val="80000"/>
              </a:lnSpc>
            </a:pPr>
            <a:r>
              <a:rPr lang="en-US" sz="1400" dirty="0"/>
              <a:t>Methods for planning</a:t>
            </a:r>
          </a:p>
          <a:p>
            <a:pPr lvl="1" eaLnBrk="1" hangingPunct="1">
              <a:lnSpc>
                <a:spcPct val="80000"/>
              </a:lnSpc>
            </a:pPr>
            <a:r>
              <a:rPr lang="en-US" sz="1400" dirty="0"/>
              <a:t>Methods for control</a:t>
            </a:r>
          </a:p>
        </p:txBody>
      </p:sp>
      <p:sp>
        <p:nvSpPr>
          <p:cNvPr id="2054" name="Text Box 7"/>
          <p:cNvSpPr txBox="1">
            <a:spLocks noChangeArrowheads="1"/>
          </p:cNvSpPr>
          <p:nvPr/>
        </p:nvSpPr>
        <p:spPr bwMode="auto">
          <a:xfrm>
            <a:off x="3124200" y="4857751"/>
            <a:ext cx="3676650" cy="238525"/>
          </a:xfrm>
          <a:prstGeom prst="rect">
            <a:avLst/>
          </a:prstGeom>
          <a:noFill/>
          <a:ln w="9525">
            <a:noFill/>
            <a:miter lim="800000"/>
            <a:headEnd/>
            <a:tailEnd/>
          </a:ln>
        </p:spPr>
        <p:txBody>
          <a:bodyPr wrap="square" lIns="68579" tIns="34289" rIns="68579" bIns="34289">
            <a:spAutoFit/>
          </a:bodyPr>
          <a:lstStyle/>
          <a:p>
            <a:pPr>
              <a:spcBef>
                <a:spcPct val="50000"/>
              </a:spcBef>
            </a:pPr>
            <a:r>
              <a:rPr lang="en-US" sz="1100" dirty="0">
                <a:latin typeface="Calibri"/>
                <a:cs typeface="Calibri"/>
              </a:rPr>
              <a:t>Images from UC Berkeley, Boston Dynamics, </a:t>
            </a:r>
            <a:r>
              <a:rPr lang="en-US" sz="1100" dirty="0" err="1">
                <a:latin typeface="Calibri"/>
                <a:cs typeface="Calibri"/>
              </a:rPr>
              <a:t>RoboCup</a:t>
            </a:r>
            <a:r>
              <a:rPr lang="en-US" sz="1100" dirty="0">
                <a:latin typeface="Calibri"/>
                <a:cs typeface="Calibri"/>
              </a:rPr>
              <a:t>, Google</a:t>
            </a:r>
          </a:p>
        </p:txBody>
      </p:sp>
      <p:pic>
        <p:nvPicPr>
          <p:cNvPr id="2" name="Picture 3"/>
          <p:cNvPicPr>
            <a:picLocks noChangeAspect="1" noChangeArrowheads="1"/>
          </p:cNvPicPr>
          <p:nvPr/>
        </p:nvPicPr>
        <p:blipFill>
          <a:blip r:embed="rId2" cstate="print"/>
          <a:srcRect/>
          <a:stretch>
            <a:fillRect/>
          </a:stretch>
        </p:blipFill>
        <p:spPr bwMode="auto">
          <a:xfrm>
            <a:off x="3101788" y="971550"/>
            <a:ext cx="1851212" cy="205740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5344944" y="971550"/>
            <a:ext cx="3189456" cy="1600200"/>
          </a:xfrm>
          <a:prstGeom prst="rect">
            <a:avLst/>
          </a:prstGeom>
          <a:noFill/>
          <a:ln w="9525">
            <a:noFill/>
            <a:miter lim="800000"/>
            <a:headEnd/>
            <a:tailEnd/>
          </a:ln>
        </p:spPr>
      </p:pic>
      <p:pic>
        <p:nvPicPr>
          <p:cNvPr id="4" name="Picture 6" descr="http://www.bostondynamics.com/img/PETMAN_Mar-2012_crop.jpg"/>
          <p:cNvPicPr>
            <a:picLocks noChangeAspect="1" noChangeArrowheads="1"/>
          </p:cNvPicPr>
          <p:nvPr/>
        </p:nvPicPr>
        <p:blipFill>
          <a:blip r:embed="rId4" cstate="print"/>
          <a:srcRect l="28571" r="25714"/>
          <a:stretch>
            <a:fillRect/>
          </a:stretch>
        </p:blipFill>
        <p:spPr bwMode="auto">
          <a:xfrm>
            <a:off x="7010400" y="2724150"/>
            <a:ext cx="1600200" cy="2261821"/>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3733800" y="3137964"/>
            <a:ext cx="2590800" cy="1626368"/>
          </a:xfrm>
          <a:prstGeom prst="rect">
            <a:avLst/>
          </a:prstGeom>
          <a:noFill/>
          <a:ln w="9525">
            <a:noFill/>
            <a:miter lim="800000"/>
            <a:headEnd/>
            <a:tailEnd/>
          </a:ln>
        </p:spPr>
      </p:pic>
      <p:sp>
        <p:nvSpPr>
          <p:cNvPr id="6" name="Title 5">
            <a:extLst>
              <a:ext uri="{FF2B5EF4-FFF2-40B4-BE49-F238E27FC236}">
                <a16:creationId xmlns:a16="http://schemas.microsoft.com/office/drawing/2014/main" id="{521A0B6A-740A-A7D7-3D93-9486BB493C60}"/>
              </a:ext>
            </a:extLst>
          </p:cNvPr>
          <p:cNvSpPr>
            <a:spLocks noGrp="1"/>
          </p:cNvSpPr>
          <p:nvPr>
            <p:ph type="title"/>
          </p:nvPr>
        </p:nvSpPr>
        <p:spPr/>
        <p:txBody>
          <a:bodyPr/>
          <a:lstStyle/>
          <a:p>
            <a:r>
              <a:rPr lang="en-US"/>
              <a:t>Robotics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Robots</a:t>
            </a:r>
          </a:p>
        </p:txBody>
      </p:sp>
      <p:sp>
        <p:nvSpPr>
          <p:cNvPr id="5" name="Content Placeholder 4"/>
          <p:cNvSpPr>
            <a:spLocks noGrp="1"/>
          </p:cNvSpPr>
          <p:nvPr>
            <p:ph idx="1"/>
          </p:nvPr>
        </p:nvSpPr>
        <p:spPr/>
        <p:txBody>
          <a:bodyPr/>
          <a:lstStyle/>
          <a:p>
            <a:endParaRPr lang="en-US" dirty="0"/>
          </a:p>
        </p:txBody>
      </p:sp>
      <p:pic>
        <p:nvPicPr>
          <p:cNvPr id="6" name="manipul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9842"/>
          <a:stretch/>
        </p:blipFill>
        <p:spPr>
          <a:xfrm>
            <a:off x="192496" y="1200150"/>
            <a:ext cx="8951504" cy="3367419"/>
          </a:xfrm>
          <a:prstGeom prst="rect">
            <a:avLst/>
          </a:prstGeom>
        </p:spPr>
      </p:pic>
      <p:sp>
        <p:nvSpPr>
          <p:cNvPr id="7" name="TextBox 6"/>
          <p:cNvSpPr txBox="1"/>
          <p:nvPr/>
        </p:nvSpPr>
        <p:spPr>
          <a:xfrm>
            <a:off x="3870106" y="469977"/>
            <a:ext cx="184666" cy="369332"/>
          </a:xfrm>
          <a:prstGeom prst="rect">
            <a:avLst/>
          </a:prstGeom>
          <a:noFill/>
        </p:spPr>
        <p:txBody>
          <a:bodyPr wrap="none" rtlCol="0">
            <a:spAutoFit/>
          </a:bodyPr>
          <a:lstStyle/>
          <a:p>
            <a:endParaRPr lang="en-US" dirty="0">
              <a:latin typeface="Calibri"/>
              <a:cs typeface="Calibri"/>
            </a:endParaRPr>
          </a:p>
        </p:txBody>
      </p:sp>
    </p:spTree>
    <p:extLst>
      <p:ext uri="{BB962C8B-B14F-4D97-AF65-F5344CB8AC3E}">
        <p14:creationId xmlns:p14="http://schemas.microsoft.com/office/powerpoint/2010/main" val="22454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Robots</a:t>
            </a:r>
          </a:p>
        </p:txBody>
      </p:sp>
      <p:sp>
        <p:nvSpPr>
          <p:cNvPr id="3" name="Content Placeholder 2"/>
          <p:cNvSpPr>
            <a:spLocks noGrp="1"/>
          </p:cNvSpPr>
          <p:nvPr>
            <p:ph idx="1"/>
          </p:nvPr>
        </p:nvSpPr>
        <p:spPr/>
        <p:txBody>
          <a:bodyPr/>
          <a:lstStyle/>
          <a:p>
            <a:endParaRPr lang="en-US"/>
          </a:p>
        </p:txBody>
      </p:sp>
      <p:pic>
        <p:nvPicPr>
          <p:cNvPr id="4" name="shape_cube_lear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3950" y="819150"/>
            <a:ext cx="7029450" cy="3905250"/>
          </a:xfrm>
          <a:prstGeom prst="rect">
            <a:avLst/>
          </a:prstGeom>
        </p:spPr>
      </p:pic>
      <p:sp>
        <p:nvSpPr>
          <p:cNvPr id="5" name="TextBox 4"/>
          <p:cNvSpPr txBox="1"/>
          <p:nvPr/>
        </p:nvSpPr>
        <p:spPr>
          <a:xfrm>
            <a:off x="0" y="4841458"/>
            <a:ext cx="6997977" cy="311621"/>
          </a:xfrm>
          <a:prstGeom prst="rect">
            <a:avLst/>
          </a:prstGeom>
          <a:noFill/>
        </p:spPr>
        <p:txBody>
          <a:bodyPr wrap="square" lIns="91408" tIns="45704" rIns="91408" bIns="45704" rtlCol="0">
            <a:spAutoFit/>
          </a:bodyPr>
          <a:lstStyle/>
          <a:p>
            <a:r>
              <a:rPr lang="en-US" sz="1400" dirty="0">
                <a:latin typeface="Calibri"/>
                <a:cs typeface="Calibri"/>
              </a:rPr>
              <a:t>[Levine*, Finn*, Darrell, Abbeel, JMLR 2016]</a:t>
            </a:r>
          </a:p>
        </p:txBody>
      </p:sp>
    </p:spTree>
    <p:extLst>
      <p:ext uri="{BB962C8B-B14F-4D97-AF65-F5344CB8AC3E}">
        <p14:creationId xmlns:p14="http://schemas.microsoft.com/office/powerpoint/2010/main" val="20300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Logic</a:t>
            </a:r>
          </a:p>
        </p:txBody>
      </p:sp>
      <p:sp>
        <p:nvSpPr>
          <p:cNvPr id="19459" name="Rectangle 3"/>
          <p:cNvSpPr>
            <a:spLocks noGrp="1" noChangeArrowheads="1"/>
          </p:cNvSpPr>
          <p:nvPr>
            <p:ph type="body" idx="1"/>
          </p:nvPr>
        </p:nvSpPr>
        <p:spPr>
          <a:xfrm>
            <a:off x="685800" y="1200151"/>
            <a:ext cx="4724400" cy="3394472"/>
          </a:xfrm>
        </p:spPr>
        <p:txBody>
          <a:bodyPr/>
          <a:lstStyle/>
          <a:p>
            <a:pPr eaLnBrk="1" hangingPunct="1"/>
            <a:r>
              <a:rPr lang="en-US" sz="2100" dirty="0"/>
              <a:t>Logical systems</a:t>
            </a:r>
          </a:p>
          <a:p>
            <a:pPr lvl="1" eaLnBrk="1" hangingPunct="1"/>
            <a:r>
              <a:rPr lang="en-US" sz="1800" dirty="0"/>
              <a:t>Theorem </a:t>
            </a:r>
            <a:r>
              <a:rPr lang="en-US" sz="1800" dirty="0" err="1"/>
              <a:t>provers</a:t>
            </a:r>
            <a:endParaRPr lang="en-US" sz="1800" dirty="0"/>
          </a:p>
          <a:p>
            <a:pPr lvl="1" eaLnBrk="1" hangingPunct="1"/>
            <a:r>
              <a:rPr lang="en-US" sz="1800" dirty="0"/>
              <a:t>NASA fault diagnosis</a:t>
            </a:r>
          </a:p>
          <a:p>
            <a:pPr lvl="1" eaLnBrk="1" hangingPunct="1"/>
            <a:r>
              <a:rPr lang="en-US" sz="1800" dirty="0"/>
              <a:t>Question answering</a:t>
            </a:r>
          </a:p>
          <a:p>
            <a:pPr lvl="1" eaLnBrk="1" hangingPunct="1"/>
            <a:endParaRPr lang="en-US" sz="1800" dirty="0"/>
          </a:p>
          <a:p>
            <a:pPr eaLnBrk="1" hangingPunct="1"/>
            <a:r>
              <a:rPr lang="en-US" sz="2100" dirty="0"/>
              <a:t>Methods:</a:t>
            </a:r>
          </a:p>
          <a:p>
            <a:pPr lvl="1" eaLnBrk="1" hangingPunct="1"/>
            <a:r>
              <a:rPr lang="en-US" sz="1800" dirty="0"/>
              <a:t>Deduction systems</a:t>
            </a:r>
          </a:p>
          <a:p>
            <a:pPr lvl="1" eaLnBrk="1" hangingPunct="1"/>
            <a:r>
              <a:rPr lang="en-US" sz="1800" dirty="0"/>
              <a:t>Constraint satisfaction</a:t>
            </a:r>
          </a:p>
          <a:p>
            <a:pPr lvl="1" eaLnBrk="1" hangingPunct="1"/>
            <a:r>
              <a:rPr lang="en-US" sz="1800" dirty="0"/>
              <a:t>Satisfiability solvers</a:t>
            </a:r>
          </a:p>
        </p:txBody>
      </p:sp>
      <p:pic>
        <p:nvPicPr>
          <p:cNvPr id="19460" name="Picture 4"/>
          <p:cNvPicPr>
            <a:picLocks noChangeAspect="1" noChangeArrowheads="1"/>
          </p:cNvPicPr>
          <p:nvPr/>
        </p:nvPicPr>
        <p:blipFill>
          <a:blip r:embed="rId3" cstate="print"/>
          <a:srcRect r="15189"/>
          <a:stretch>
            <a:fillRect/>
          </a:stretch>
        </p:blipFill>
        <p:spPr bwMode="auto">
          <a:xfrm>
            <a:off x="5410200" y="1352550"/>
            <a:ext cx="2928938" cy="3050381"/>
          </a:xfrm>
          <a:prstGeom prst="rect">
            <a:avLst/>
          </a:prstGeom>
          <a:noFill/>
          <a:ln w="9525">
            <a:noFill/>
            <a:miter lim="800000"/>
            <a:headEnd/>
            <a:tailEnd/>
          </a:ln>
        </p:spPr>
      </p:pic>
      <p:sp>
        <p:nvSpPr>
          <p:cNvPr id="19461" name="Text Box 5"/>
          <p:cNvSpPr txBox="1">
            <a:spLocks noChangeArrowheads="1"/>
          </p:cNvSpPr>
          <p:nvPr/>
        </p:nvSpPr>
        <p:spPr bwMode="auto">
          <a:xfrm>
            <a:off x="6362700" y="4857751"/>
            <a:ext cx="1714500" cy="242372"/>
          </a:xfrm>
          <a:prstGeom prst="rect">
            <a:avLst/>
          </a:prstGeom>
          <a:noFill/>
          <a:ln w="9525">
            <a:noFill/>
            <a:miter lim="800000"/>
            <a:headEnd/>
            <a:tailEnd/>
          </a:ln>
        </p:spPr>
        <p:txBody>
          <a:bodyPr lIns="68579" tIns="34289" rIns="68579" bIns="34289">
            <a:spAutoFit/>
          </a:bodyPr>
          <a:lstStyle/>
          <a:p>
            <a:pPr>
              <a:spcBef>
                <a:spcPct val="50000"/>
              </a:spcBef>
            </a:pPr>
            <a:r>
              <a:rPr lang="en-US" sz="1100" dirty="0">
                <a:latin typeface="Calibri"/>
                <a:cs typeface="Calibri"/>
              </a:rPr>
              <a:t>Image from Bart Selman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Game Playing</a:t>
            </a:r>
          </a:p>
        </p:txBody>
      </p:sp>
      <p:sp>
        <p:nvSpPr>
          <p:cNvPr id="551939" name="Rectangle 3"/>
          <p:cNvSpPr>
            <a:spLocks noGrp="1" noChangeArrowheads="1"/>
          </p:cNvSpPr>
          <p:nvPr>
            <p:ph type="body" idx="1"/>
          </p:nvPr>
        </p:nvSpPr>
        <p:spPr>
          <a:xfrm>
            <a:off x="304800" y="971550"/>
            <a:ext cx="8534400" cy="3546873"/>
          </a:xfrm>
        </p:spPr>
        <p:txBody>
          <a:bodyPr/>
          <a:lstStyle/>
          <a:p>
            <a:pPr eaLnBrk="1" hangingPunct="1">
              <a:lnSpc>
                <a:spcPct val="80000"/>
              </a:lnSpc>
            </a:pPr>
            <a:r>
              <a:rPr lang="en-US" sz="1500" dirty="0"/>
              <a:t>Classic Moment: May, '97: Deep Blue vs. Kasparov</a:t>
            </a:r>
          </a:p>
          <a:p>
            <a:pPr lvl="1" eaLnBrk="1" hangingPunct="1">
              <a:lnSpc>
                <a:spcPct val="80000"/>
              </a:lnSpc>
            </a:pPr>
            <a:r>
              <a:rPr lang="en-US" sz="1400" dirty="0"/>
              <a:t>First match won against world champion</a:t>
            </a:r>
          </a:p>
          <a:p>
            <a:pPr lvl="1" eaLnBrk="1" hangingPunct="1">
              <a:lnSpc>
                <a:spcPct val="80000"/>
              </a:lnSpc>
            </a:pPr>
            <a:r>
              <a:rPr lang="en-US" sz="1400" dirty="0"/>
              <a:t>“Intelligent creative” play</a:t>
            </a:r>
          </a:p>
          <a:p>
            <a:pPr lvl="1" eaLnBrk="1" hangingPunct="1">
              <a:lnSpc>
                <a:spcPct val="80000"/>
              </a:lnSpc>
            </a:pPr>
            <a:r>
              <a:rPr lang="en-US" sz="1400" dirty="0"/>
              <a:t>200 million board positions per second</a:t>
            </a:r>
          </a:p>
          <a:p>
            <a:pPr lvl="1" eaLnBrk="1" hangingPunct="1">
              <a:lnSpc>
                <a:spcPct val="80000"/>
              </a:lnSpc>
            </a:pPr>
            <a:r>
              <a:rPr lang="en-US" sz="1400" dirty="0"/>
              <a:t>Humans understood 99.9 of Deep Blue's moves</a:t>
            </a:r>
          </a:p>
          <a:p>
            <a:pPr lvl="1" eaLnBrk="1" hangingPunct="1">
              <a:lnSpc>
                <a:spcPct val="80000"/>
              </a:lnSpc>
            </a:pPr>
            <a:r>
              <a:rPr lang="en-US" sz="1400" dirty="0"/>
              <a:t>Can do about the same now with a PC cluster</a:t>
            </a:r>
          </a:p>
          <a:p>
            <a:pPr eaLnBrk="1" hangingPunct="1">
              <a:lnSpc>
                <a:spcPct val="80000"/>
              </a:lnSpc>
            </a:pPr>
            <a:endParaRPr lang="en-US" sz="800" dirty="0"/>
          </a:p>
          <a:p>
            <a:pPr eaLnBrk="1" hangingPunct="1">
              <a:lnSpc>
                <a:spcPct val="80000"/>
              </a:lnSpc>
            </a:pPr>
            <a:r>
              <a:rPr lang="en-US" sz="1500" dirty="0"/>
              <a:t>Open question:</a:t>
            </a:r>
          </a:p>
          <a:p>
            <a:pPr lvl="1" eaLnBrk="1" hangingPunct="1">
              <a:lnSpc>
                <a:spcPct val="80000"/>
              </a:lnSpc>
            </a:pPr>
            <a:r>
              <a:rPr lang="en-US" sz="1400" dirty="0"/>
              <a:t>How does human cognition deal with the</a:t>
            </a:r>
          </a:p>
          <a:p>
            <a:pPr lvl="1" eaLnBrk="1" hangingPunct="1">
              <a:lnSpc>
                <a:spcPct val="80000"/>
              </a:lnSpc>
              <a:buFont typeface="Wingdings" pitchFamily="2" charset="2"/>
              <a:buNone/>
            </a:pPr>
            <a:r>
              <a:rPr lang="en-US" sz="1400" dirty="0"/>
              <a:t>	search space explosion of chess?</a:t>
            </a:r>
          </a:p>
          <a:p>
            <a:pPr lvl="1" eaLnBrk="1" hangingPunct="1">
              <a:lnSpc>
                <a:spcPct val="80000"/>
              </a:lnSpc>
            </a:pPr>
            <a:r>
              <a:rPr lang="en-US" sz="1400" dirty="0"/>
              <a:t>Or: how can humans compete with computers at all??</a:t>
            </a:r>
          </a:p>
          <a:p>
            <a:pPr eaLnBrk="1" hangingPunct="1">
              <a:lnSpc>
                <a:spcPct val="80000"/>
              </a:lnSpc>
            </a:pPr>
            <a:endParaRPr lang="en-US" sz="800" dirty="0"/>
          </a:p>
          <a:p>
            <a:pPr eaLnBrk="1" hangingPunct="1">
              <a:lnSpc>
                <a:spcPct val="80000"/>
              </a:lnSpc>
            </a:pPr>
            <a:r>
              <a:rPr lang="en-US" sz="1500" dirty="0"/>
              <a:t>1996: Kasparov Beats Deep Blue</a:t>
            </a:r>
          </a:p>
          <a:p>
            <a:pPr eaLnBrk="1" hangingPunct="1">
              <a:lnSpc>
                <a:spcPct val="80000"/>
              </a:lnSpc>
              <a:buFont typeface="Wingdings" pitchFamily="2" charset="2"/>
              <a:buNone/>
            </a:pPr>
            <a:r>
              <a:rPr lang="en-US" sz="1400" dirty="0"/>
              <a:t>	</a:t>
            </a:r>
            <a:r>
              <a:rPr lang="en-US" sz="1400" dirty="0">
                <a:solidFill>
                  <a:schemeClr val="tx1"/>
                </a:solidFill>
              </a:rPr>
              <a:t>“I could feel --- I could smell --- a new kind of intelligence across the table.”</a:t>
            </a:r>
          </a:p>
          <a:p>
            <a:pPr eaLnBrk="1" hangingPunct="1">
              <a:lnSpc>
                <a:spcPct val="80000"/>
              </a:lnSpc>
            </a:pPr>
            <a:endParaRPr lang="en-US" sz="800" dirty="0"/>
          </a:p>
          <a:p>
            <a:pPr eaLnBrk="1" hangingPunct="1">
              <a:lnSpc>
                <a:spcPct val="80000"/>
              </a:lnSpc>
            </a:pPr>
            <a:r>
              <a:rPr lang="en-US" sz="1500" dirty="0"/>
              <a:t>1997: Deep Blue Beats Kasparov</a:t>
            </a:r>
          </a:p>
          <a:p>
            <a:pPr eaLnBrk="1" hangingPunct="1">
              <a:lnSpc>
                <a:spcPct val="80000"/>
              </a:lnSpc>
              <a:buFont typeface="Wingdings" pitchFamily="2" charset="2"/>
              <a:buNone/>
            </a:pPr>
            <a:r>
              <a:rPr lang="en-US" sz="1500" b="1" dirty="0"/>
              <a:t>	</a:t>
            </a:r>
            <a:r>
              <a:rPr lang="en-US" sz="1400" dirty="0">
                <a:solidFill>
                  <a:schemeClr val="tx1"/>
                </a:solidFill>
              </a:rPr>
              <a:t>“Deep Blue hasn't proven anything.”</a:t>
            </a:r>
          </a:p>
          <a:p>
            <a:pPr eaLnBrk="1" hangingPunct="1">
              <a:lnSpc>
                <a:spcPct val="80000"/>
              </a:lnSpc>
            </a:pPr>
            <a:endParaRPr lang="en-US" sz="400" dirty="0"/>
          </a:p>
          <a:p>
            <a:pPr eaLnBrk="1" hangingPunct="1">
              <a:lnSpc>
                <a:spcPct val="80000"/>
              </a:lnSpc>
            </a:pPr>
            <a:r>
              <a:rPr lang="en-US" sz="1500" dirty="0"/>
              <a:t>Huge game-playing advances recently, e.g., in Go!</a:t>
            </a:r>
          </a:p>
          <a:p>
            <a:pPr eaLnBrk="1" hangingPunct="1">
              <a:lnSpc>
                <a:spcPct val="80000"/>
              </a:lnSpc>
            </a:pPr>
            <a:endParaRPr lang="en-US" sz="1400" dirty="0">
              <a:solidFill>
                <a:schemeClr val="tx1"/>
              </a:solidFill>
            </a:endParaRPr>
          </a:p>
        </p:txBody>
      </p:sp>
      <p:pic>
        <p:nvPicPr>
          <p:cNvPr id="2" name="Picture 3" descr="C:\Users\Dan\AppData\Local\Microsoft\Windows\Temporary Internet Files\Content.IE5\HW4TW2W6\DeepBlue.png">
            <a:extLst>
              <a:ext uri="{FF2B5EF4-FFF2-40B4-BE49-F238E27FC236}">
                <a16:creationId xmlns:a16="http://schemas.microsoft.com/office/drawing/2014/main" id="{BA3B386C-20B0-8F7E-36D8-7071F94599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18243" r="18919"/>
          <a:stretch>
            <a:fillRect/>
          </a:stretch>
        </p:blipFill>
        <p:spPr bwMode="auto">
          <a:xfrm>
            <a:off x="6629400" y="1352550"/>
            <a:ext cx="2362200" cy="2819400"/>
          </a:xfrm>
          <a:prstGeom prst="rect">
            <a:avLst/>
          </a:prstGeom>
          <a:noFill/>
        </p:spPr>
      </p:pic>
    </p:spTree>
    <p:extLst>
      <p:ext uri="{BB962C8B-B14F-4D97-AF65-F5344CB8AC3E}">
        <p14:creationId xmlns:p14="http://schemas.microsoft.com/office/powerpoint/2010/main" val="37814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193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1939">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1939">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93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1939">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939">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193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40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Prerequisites:</a:t>
            </a:r>
          </a:p>
          <a:p>
            <a:pPr lvl="1" eaLnBrk="1" hangingPunct="1">
              <a:lnSpc>
                <a:spcPct val="80000"/>
              </a:lnSpc>
            </a:pPr>
            <a:r>
              <a:rPr lang="en-US" sz="2000" dirty="0"/>
              <a:t>CS 310 (or INFS 519) and CS 330 (or CS 530) </a:t>
            </a:r>
          </a:p>
          <a:p>
            <a:pPr lvl="1" eaLnBrk="1" hangingPunct="1">
              <a:lnSpc>
                <a:spcPct val="80000"/>
              </a:lnSpc>
            </a:pPr>
            <a:r>
              <a:rPr lang="en-US" sz="2000" dirty="0"/>
              <a:t>Computer science maturity </a:t>
            </a:r>
          </a:p>
          <a:p>
            <a:pPr lvl="1" eaLnBrk="1" hangingPunct="1">
              <a:lnSpc>
                <a:spcPct val="80000"/>
              </a:lnSpc>
            </a:pPr>
            <a:r>
              <a:rPr lang="en-US" sz="2000" dirty="0">
                <a:solidFill>
                  <a:srgbClr val="CC0000"/>
                </a:solidFill>
              </a:rPr>
              <a:t>There will be a lot of math (and programming)</a:t>
            </a:r>
          </a:p>
          <a:p>
            <a:pPr lvl="1" eaLnBrk="1" hangingPunct="1">
              <a:lnSpc>
                <a:spcPct val="80000"/>
              </a:lnSpc>
            </a:pP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Work and Grading:</a:t>
            </a:r>
          </a:p>
          <a:p>
            <a:pPr lvl="1" eaLnBrk="1" hangingPunct="1">
              <a:lnSpc>
                <a:spcPct val="80000"/>
              </a:lnSpc>
            </a:pPr>
            <a:r>
              <a:rPr lang="en-US" sz="2000" dirty="0"/>
              <a:t>7 programming projects: Python, groups of 1 or 2 (50%)</a:t>
            </a:r>
          </a:p>
          <a:p>
            <a:pPr lvl="1" eaLnBrk="1" hangingPunct="1">
              <a:lnSpc>
                <a:spcPct val="80000"/>
              </a:lnSpc>
            </a:pPr>
            <a:r>
              <a:rPr lang="en-US" sz="2000" dirty="0"/>
              <a:t>11 interactive homework assignments (35%, mostly due before next class)</a:t>
            </a:r>
          </a:p>
          <a:p>
            <a:pPr lvl="1" eaLnBrk="1" hangingPunct="1">
              <a:lnSpc>
                <a:spcPct val="80000"/>
              </a:lnSpc>
            </a:pPr>
            <a:r>
              <a:rPr lang="en-US" sz="2000" dirty="0"/>
              <a:t>Participation in class is important (15%)</a:t>
            </a:r>
          </a:p>
          <a:p>
            <a:pPr lvl="1" eaLnBrk="1" hangingPunct="1">
              <a:lnSpc>
                <a:spcPct val="80000"/>
              </a:lnSpc>
            </a:pPr>
            <a:r>
              <a:rPr lang="en-US" sz="2000" dirty="0"/>
              <a:t>Academic integrity policy</a:t>
            </a:r>
          </a:p>
          <a:p>
            <a:pPr eaLnBrk="1" hangingPunct="1">
              <a:lnSpc>
                <a:spcPct val="80000"/>
              </a:lnSpc>
            </a:pPr>
            <a:endParaRPr lang="en-US" sz="1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rIns="99058"/>
          <a:lstStyle/>
          <a:p>
            <a:r>
              <a:rPr lang="en-US" dirty="0"/>
              <a:t>Game Agents</a:t>
            </a:r>
          </a:p>
        </p:txBody>
      </p:sp>
      <p:sp>
        <p:nvSpPr>
          <p:cNvPr id="3" name="Content Placeholder 2"/>
          <p:cNvSpPr>
            <a:spLocks noGrp="1"/>
          </p:cNvSpPr>
          <p:nvPr>
            <p:ph idx="1"/>
          </p:nvPr>
        </p:nvSpPr>
        <p:spPr/>
        <p:txBody>
          <a:bodyPr/>
          <a:lstStyle/>
          <a:p>
            <a:r>
              <a:rPr lang="en-US" dirty="0"/>
              <a:t>Reinforcement learning</a:t>
            </a:r>
          </a:p>
        </p:txBody>
      </p:sp>
      <p:pic>
        <p:nvPicPr>
          <p:cNvPr id="7" name="pong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bwMode="auto">
          <a:xfrm>
            <a:off x="685800" y="1991705"/>
            <a:ext cx="1295400" cy="1699788"/>
          </a:xfrm>
          <a:prstGeom prst="rect">
            <a:avLst/>
          </a:prstGeom>
          <a:noFill/>
          <a:ln w="9525">
            <a:noFill/>
            <a:miter lim="800000"/>
            <a:headEnd/>
            <a:tailEnd/>
          </a:ln>
        </p:spPr>
      </p:pic>
      <p:pic>
        <p:nvPicPr>
          <p:cNvPr id="8" name="endur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bwMode="auto">
          <a:xfrm>
            <a:off x="2853598" y="1973821"/>
            <a:ext cx="1261207" cy="1676399"/>
          </a:xfrm>
          <a:prstGeom prst="rect">
            <a:avLst/>
          </a:prstGeom>
          <a:noFill/>
          <a:ln w="9525">
            <a:noFill/>
            <a:miter lim="800000"/>
            <a:headEnd/>
            <a:tailEnd/>
          </a:ln>
        </p:spPr>
      </p:pic>
      <p:pic>
        <p:nvPicPr>
          <p:cNvPr id="9" name="beamrider.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bwMode="auto">
          <a:xfrm>
            <a:off x="4953000" y="1951421"/>
            <a:ext cx="1295400" cy="1698798"/>
          </a:xfrm>
          <a:prstGeom prst="rect">
            <a:avLst/>
          </a:prstGeom>
          <a:noFill/>
          <a:ln w="9525">
            <a:noFill/>
            <a:miter lim="800000"/>
            <a:headEnd/>
            <a:tailEnd/>
          </a:ln>
        </p:spPr>
      </p:pic>
      <p:pic>
        <p:nvPicPr>
          <p:cNvPr id="10" name="qbert.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bwMode="auto">
          <a:xfrm>
            <a:off x="7145754" y="1973821"/>
            <a:ext cx="1312446" cy="1687751"/>
          </a:xfrm>
          <a:prstGeom prst="rect">
            <a:avLst/>
          </a:prstGeom>
          <a:noFill/>
          <a:ln w="9525">
            <a:noFill/>
            <a:miter lim="800000"/>
            <a:headEnd/>
            <a:tailEnd/>
          </a:ln>
        </p:spPr>
      </p:pic>
      <p:sp>
        <p:nvSpPr>
          <p:cNvPr id="11" name="TextBox 10"/>
          <p:cNvSpPr txBox="1"/>
          <p:nvPr/>
        </p:nvSpPr>
        <p:spPr>
          <a:xfrm>
            <a:off x="838206" y="3650218"/>
            <a:ext cx="655573" cy="369332"/>
          </a:xfrm>
          <a:prstGeom prst="rect">
            <a:avLst/>
          </a:prstGeom>
          <a:noFill/>
        </p:spPr>
        <p:txBody>
          <a:bodyPr wrap="none" rtlCol="0">
            <a:spAutoFit/>
          </a:bodyPr>
          <a:lstStyle/>
          <a:p>
            <a:r>
              <a:rPr lang="en-US" dirty="0">
                <a:solidFill>
                  <a:srgbClr val="000000"/>
                </a:solidFill>
                <a:latin typeface="Calibri"/>
                <a:cs typeface="Calibri"/>
              </a:rPr>
              <a:t>Pong</a:t>
            </a:r>
          </a:p>
        </p:txBody>
      </p:sp>
      <p:sp>
        <p:nvSpPr>
          <p:cNvPr id="12" name="TextBox 11"/>
          <p:cNvSpPr txBox="1"/>
          <p:nvPr/>
        </p:nvSpPr>
        <p:spPr>
          <a:xfrm>
            <a:off x="3048000" y="3650218"/>
            <a:ext cx="863412" cy="369332"/>
          </a:xfrm>
          <a:prstGeom prst="rect">
            <a:avLst/>
          </a:prstGeom>
          <a:noFill/>
        </p:spPr>
        <p:txBody>
          <a:bodyPr wrap="none" rtlCol="0">
            <a:spAutoFit/>
          </a:bodyPr>
          <a:lstStyle/>
          <a:p>
            <a:r>
              <a:rPr lang="en-US" dirty="0" err="1">
                <a:solidFill>
                  <a:srgbClr val="000000"/>
                </a:solidFill>
                <a:latin typeface="Calibri"/>
                <a:cs typeface="Calibri"/>
              </a:rPr>
              <a:t>Enduro</a:t>
            </a:r>
            <a:endParaRPr lang="en-US" dirty="0">
              <a:solidFill>
                <a:srgbClr val="000000"/>
              </a:solidFill>
              <a:latin typeface="Calibri"/>
              <a:cs typeface="Calibri"/>
            </a:endParaRPr>
          </a:p>
        </p:txBody>
      </p:sp>
      <p:sp>
        <p:nvSpPr>
          <p:cNvPr id="13" name="TextBox 12"/>
          <p:cNvSpPr txBox="1"/>
          <p:nvPr/>
        </p:nvSpPr>
        <p:spPr>
          <a:xfrm>
            <a:off x="5029200" y="3650218"/>
            <a:ext cx="1172116" cy="369332"/>
          </a:xfrm>
          <a:prstGeom prst="rect">
            <a:avLst/>
          </a:prstGeom>
          <a:noFill/>
        </p:spPr>
        <p:txBody>
          <a:bodyPr wrap="none" rtlCol="0">
            <a:spAutoFit/>
          </a:bodyPr>
          <a:lstStyle/>
          <a:p>
            <a:r>
              <a:rPr lang="en-US" dirty="0" err="1">
                <a:solidFill>
                  <a:srgbClr val="000000"/>
                </a:solidFill>
                <a:latin typeface="Calibri"/>
                <a:cs typeface="Calibri"/>
              </a:rPr>
              <a:t>Beamrider</a:t>
            </a:r>
            <a:endParaRPr lang="en-US" dirty="0">
              <a:solidFill>
                <a:srgbClr val="000000"/>
              </a:solidFill>
              <a:latin typeface="Calibri"/>
              <a:cs typeface="Calibri"/>
            </a:endParaRPr>
          </a:p>
        </p:txBody>
      </p:sp>
      <p:sp>
        <p:nvSpPr>
          <p:cNvPr id="14" name="TextBox 13"/>
          <p:cNvSpPr txBox="1"/>
          <p:nvPr/>
        </p:nvSpPr>
        <p:spPr>
          <a:xfrm>
            <a:off x="7378085" y="3650218"/>
            <a:ext cx="851515" cy="369332"/>
          </a:xfrm>
          <a:prstGeom prst="rect">
            <a:avLst/>
          </a:prstGeom>
          <a:noFill/>
        </p:spPr>
        <p:txBody>
          <a:bodyPr wrap="none" rtlCol="0">
            <a:spAutoFit/>
          </a:bodyPr>
          <a:lstStyle/>
          <a:p>
            <a:r>
              <a:rPr lang="en-US" dirty="0">
                <a:solidFill>
                  <a:srgbClr val="000000"/>
                </a:solidFill>
                <a:latin typeface="Calibri"/>
                <a:cs typeface="Calibri"/>
              </a:rPr>
              <a:t>Q*</a:t>
            </a:r>
            <a:r>
              <a:rPr lang="en-US" dirty="0" err="1">
                <a:solidFill>
                  <a:srgbClr val="000000"/>
                </a:solidFill>
                <a:latin typeface="Calibri"/>
                <a:cs typeface="Calibri"/>
              </a:rPr>
              <a:t>bert</a:t>
            </a:r>
            <a:endParaRPr lang="en-US" dirty="0">
              <a:solidFill>
                <a:srgbClr val="000000"/>
              </a:solidFill>
              <a:latin typeface="Calibri"/>
              <a:cs typeface="Calibri"/>
            </a:endParaRPr>
          </a:p>
        </p:txBody>
      </p:sp>
    </p:spTree>
    <p:extLst>
      <p:ext uri="{BB962C8B-B14F-4D97-AF65-F5344CB8AC3E}">
        <p14:creationId xmlns:p14="http://schemas.microsoft.com/office/powerpoint/2010/main" val="3903623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50" fill="hold"/>
                                        <p:tgtEl>
                                          <p:spTgt spid="7"/>
                                        </p:tgtEl>
                                      </p:cBhvr>
                                    </p:cmd>
                                  </p:childTnLst>
                                </p:cTn>
                              </p:par>
                              <p:par>
                                <p:cTn id="7" presetID="1" presetClass="mediacall" presetSubtype="0" fill="hold" nodeType="withEffect">
                                  <p:stCondLst>
                                    <p:cond delay="0"/>
                                  </p:stCondLst>
                                  <p:childTnLst>
                                    <p:cmd type="call" cmd="playFrom(0.0)">
                                      <p:cBhvr>
                                        <p:cTn id="8" dur="443733" fill="hold"/>
                                        <p:tgtEl>
                                          <p:spTgt spid="8"/>
                                        </p:tgtEl>
                                      </p:cBhvr>
                                    </p:cmd>
                                  </p:childTnLst>
                                </p:cTn>
                              </p:par>
                              <p:par>
                                <p:cTn id="9" presetID="1" presetClass="mediacall" presetSubtype="0" fill="hold" nodeType="withEffect">
                                  <p:stCondLst>
                                    <p:cond delay="0"/>
                                  </p:stCondLst>
                                  <p:childTnLst>
                                    <p:cmd type="call" cmd="playFrom(0.0)">
                                      <p:cBhvr>
                                        <p:cTn id="10" dur="41016" fill="hold"/>
                                        <p:tgtEl>
                                          <p:spTgt spid="9"/>
                                        </p:tgtEl>
                                      </p:cBhvr>
                                    </p:cmd>
                                  </p:childTnLst>
                                </p:cTn>
                              </p:par>
                              <p:par>
                                <p:cTn id="11" presetID="1" presetClass="mediacall" presetSubtype="0" fill="hold" nodeType="withEffect">
                                  <p:stCondLst>
                                    <p:cond delay="0"/>
                                  </p:stCondLst>
                                  <p:childTnLst>
                                    <p:cmd type="call" cmd="playFrom(0.0)">
                                      <p:cBhvr>
                                        <p:cTn id="12" dur="1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video>
              <p:cMediaNode vol="80000">
                <p:cTn id="14" fill="hold" display="0">
                  <p:stCondLst>
                    <p:cond delay="indefinite"/>
                  </p:stCondLst>
                </p:cTn>
                <p:tgtEl>
                  <p:spTgt spid="8"/>
                </p:tgtEl>
              </p:cMediaNode>
            </p:video>
            <p:video>
              <p:cMediaNode vol="80000">
                <p:cTn id="15" fill="hold" display="0">
                  <p:stCondLst>
                    <p:cond delay="indefinite"/>
                  </p:stCondLst>
                </p:cTn>
                <p:tgtEl>
                  <p:spTgt spid="9"/>
                </p:tgtEl>
              </p:cMediaNode>
            </p:video>
            <p:video>
              <p:cMediaNode vol="80000">
                <p:cTn id="16" fill="hold" display="0">
                  <p:stCondLst>
                    <p:cond delay="indefinite"/>
                  </p:stCondLst>
                </p:cTn>
                <p:tgtEl>
                  <p:spTgt spid="10"/>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1" y="1190626"/>
            <a:ext cx="2005868" cy="3133722"/>
          </a:xfrm>
          <a:prstGeom prst="rect">
            <a:avLst/>
          </a:prstGeom>
          <a:noFill/>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81026" y="1352550"/>
            <a:ext cx="2986748" cy="2666998"/>
          </a:xfrm>
          <a:prstGeom prst="rect">
            <a:avLst/>
          </a:prstGeom>
          <a:noFill/>
        </p:spPr>
      </p:pic>
      <p:sp>
        <p:nvSpPr>
          <p:cNvPr id="21507" name="Rectangle 4"/>
          <p:cNvSpPr>
            <a:spLocks noGrp="1" noChangeArrowheads="1"/>
          </p:cNvSpPr>
          <p:nvPr>
            <p:ph type="title"/>
          </p:nvPr>
        </p:nvSpPr>
        <p:spPr/>
        <p:txBody>
          <a:bodyPr rIns="99058"/>
          <a:lstStyle/>
          <a:p>
            <a:r>
              <a:rPr lang="en-US" dirty="0"/>
              <a:t>Decision Making</a:t>
            </a:r>
          </a:p>
        </p:txBody>
      </p:sp>
      <p:sp>
        <p:nvSpPr>
          <p:cNvPr id="21508" name="Rectangle 5"/>
          <p:cNvSpPr>
            <a:spLocks noGrp="1" noChangeArrowheads="1"/>
          </p:cNvSpPr>
          <p:nvPr>
            <p:ph idx="1"/>
          </p:nvPr>
        </p:nvSpPr>
        <p:spPr>
          <a:xfrm>
            <a:off x="1524000" y="1047750"/>
            <a:ext cx="6324600" cy="3546873"/>
          </a:xfrm>
        </p:spPr>
        <p:txBody>
          <a:bodyPr rIns="99058"/>
          <a:lstStyle/>
          <a:p>
            <a:pPr marL="586964" lvl="1">
              <a:buClrTx/>
            </a:pPr>
            <a:r>
              <a:rPr lang="en-US" dirty="0">
                <a:solidFill>
                  <a:schemeClr val="accent6"/>
                </a:solidFill>
              </a:rPr>
              <a:t>Applied AI involves many kinds of automation</a:t>
            </a:r>
          </a:p>
          <a:p>
            <a:pPr marL="886993" lvl="2">
              <a:buClrTx/>
            </a:pPr>
            <a:r>
              <a:rPr lang="en-US" dirty="0"/>
              <a:t>Scheduling, e.g., airline routing, military</a:t>
            </a:r>
          </a:p>
          <a:p>
            <a:pPr marL="886993" lvl="2">
              <a:buClrTx/>
            </a:pPr>
            <a:r>
              <a:rPr lang="en-US" dirty="0"/>
              <a:t>Route planning, e.g., Google maps</a:t>
            </a:r>
          </a:p>
          <a:p>
            <a:pPr marL="886993" lvl="2">
              <a:buClrTx/>
            </a:pPr>
            <a:r>
              <a:rPr lang="en-US" dirty="0"/>
              <a:t>Medical diagnosis</a:t>
            </a:r>
          </a:p>
          <a:p>
            <a:pPr marL="886993" lvl="2">
              <a:buClrTx/>
            </a:pPr>
            <a:r>
              <a:rPr lang="en-US" dirty="0"/>
              <a:t>Web search engines</a:t>
            </a:r>
          </a:p>
          <a:p>
            <a:pPr marL="886993" lvl="2">
              <a:buClrTx/>
            </a:pPr>
            <a:r>
              <a:rPr lang="en-US" dirty="0"/>
              <a:t>Spam classifiers</a:t>
            </a:r>
          </a:p>
          <a:p>
            <a:pPr marL="886993" lvl="2">
              <a:buClrTx/>
            </a:pPr>
            <a:r>
              <a:rPr lang="en-US" dirty="0"/>
              <a:t>Automated help desks</a:t>
            </a:r>
          </a:p>
          <a:p>
            <a:pPr marL="886993" lvl="2">
              <a:buClrTx/>
            </a:pPr>
            <a:r>
              <a:rPr lang="en-US" dirty="0"/>
              <a:t>Fraud detection</a:t>
            </a:r>
          </a:p>
          <a:p>
            <a:pPr marL="886993" lvl="2">
              <a:buClrTx/>
            </a:pPr>
            <a:r>
              <a:rPr lang="en-US" dirty="0"/>
              <a:t>Product recommendations</a:t>
            </a:r>
          </a:p>
          <a:p>
            <a:pPr marL="886993" lvl="2">
              <a:buClrTx/>
            </a:pPr>
            <a:r>
              <a:rPr lang="en-US" dirty="0"/>
              <a:t>… Lots more!</a:t>
            </a:r>
          </a:p>
        </p:txBody>
      </p:sp>
    </p:spTree>
    <p:extLst>
      <p:ext uri="{BB962C8B-B14F-4D97-AF65-F5344CB8AC3E}">
        <p14:creationId xmlns:p14="http://schemas.microsoft.com/office/powerpoint/2010/main" val="9489430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99058"/>
          <a:lstStyle/>
          <a:p>
            <a:r>
              <a:rPr lang="en-US"/>
              <a:t>Designing Rational Agents</a:t>
            </a:r>
          </a:p>
        </p:txBody>
      </p:sp>
      <p:sp>
        <p:nvSpPr>
          <p:cNvPr id="27653" name="Rectangle 5"/>
          <p:cNvSpPr>
            <a:spLocks noGrp="1" noChangeArrowheads="1"/>
          </p:cNvSpPr>
          <p:nvPr>
            <p:ph type="body" idx="1"/>
          </p:nvPr>
        </p:nvSpPr>
        <p:spPr>
          <a:xfrm>
            <a:off x="342900" y="1200150"/>
            <a:ext cx="4838700" cy="2895600"/>
          </a:xfrm>
        </p:spPr>
        <p:txBody>
          <a:bodyPr rIns="99058"/>
          <a:lstStyle/>
          <a:p>
            <a:pPr marL="342892" indent="-342892">
              <a:spcBef>
                <a:spcPct val="0"/>
              </a:spcBef>
              <a:buClrTx/>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p>
          <a:p>
            <a:pPr marL="342892" indent="-342892">
              <a:spcBef>
                <a:spcPts val="1125"/>
              </a:spcBef>
              <a:buClrTx/>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p>
          <a:p>
            <a:pPr marL="342892" indent="-342892">
              <a:spcBef>
                <a:spcPts val="1125"/>
              </a:spcBef>
              <a:buClrTx/>
            </a:pPr>
            <a:r>
              <a:rPr lang="en-US" sz="1600" dirty="0"/>
              <a:t>Characteristics of the </a:t>
            </a:r>
            <a:r>
              <a:rPr lang="en-US" sz="1600" b="1" dirty="0"/>
              <a:t>percepts, environment,</a:t>
            </a:r>
            <a:r>
              <a:rPr lang="en-US" sz="1600" dirty="0"/>
              <a:t> and </a:t>
            </a:r>
            <a:r>
              <a:rPr lang="en-US" sz="1600" b="1" dirty="0"/>
              <a:t>action space </a:t>
            </a:r>
            <a:r>
              <a:rPr lang="en-US" sz="1600" dirty="0"/>
              <a:t>dictate techniques for selecting rational actions</a:t>
            </a:r>
          </a:p>
          <a:p>
            <a:pPr marL="342892" indent="-342892">
              <a:spcBef>
                <a:spcPts val="1125"/>
              </a:spcBef>
              <a:buClrTx/>
            </a:pPr>
            <a:r>
              <a:rPr lang="en-US" sz="1600" b="1" dirty="0">
                <a:solidFill>
                  <a:srgbClr val="333399"/>
                </a:solidFill>
                <a:cs typeface="Arial" charset="0"/>
              </a:rPr>
              <a:t>This course </a:t>
            </a:r>
            <a:r>
              <a:rPr lang="en-US" sz="1600" dirty="0">
                <a:solidFill>
                  <a:srgbClr val="333399"/>
                </a:solidFill>
                <a:cs typeface="Arial" charset="0"/>
              </a:rPr>
              <a:t>is about:</a:t>
            </a:r>
          </a:p>
          <a:p>
            <a:pPr marL="629825" lvl="1" indent="-257168">
              <a:lnSpc>
                <a:spcPct val="80000"/>
              </a:lnSpc>
              <a:spcBef>
                <a:spcPts val="554"/>
              </a:spcBef>
              <a:buSzPct val="100000"/>
            </a:pPr>
            <a:r>
              <a:rPr lang="en-US" sz="1600" dirty="0">
                <a:cs typeface="Arial" charset="0"/>
              </a:rPr>
              <a:t>General AI techniques for a variety of problem types</a:t>
            </a:r>
          </a:p>
          <a:p>
            <a:pPr marL="629825" lvl="1" indent="-257168">
              <a:lnSpc>
                <a:spcPct val="80000"/>
              </a:lnSpc>
              <a:spcBef>
                <a:spcPts val="554"/>
              </a:spcBef>
              <a:buSzPct val="100000"/>
            </a:pPr>
            <a:r>
              <a:rPr lang="en-US" sz="1600" dirty="0">
                <a:cs typeface="Arial" charset="0"/>
              </a:rPr>
              <a:t>Learning to recognize when and how a new problem can be solved with an existing technique</a:t>
            </a:r>
          </a:p>
          <a:p>
            <a:pPr marL="342892" indent="-342892">
              <a:spcBef>
                <a:spcPts val="1125"/>
              </a:spcBef>
              <a:buClrTx/>
            </a:pPr>
            <a:endParaRPr lang="en-US" sz="1600" dirty="0"/>
          </a:p>
        </p:txBody>
      </p:sp>
      <p:grpSp>
        <p:nvGrpSpPr>
          <p:cNvPr id="34" name="Group 33"/>
          <p:cNvGrpSpPr/>
          <p:nvPr/>
        </p:nvGrpSpPr>
        <p:grpSpPr>
          <a:xfrm>
            <a:off x="5562601" y="3423047"/>
            <a:ext cx="2895598" cy="1434703"/>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30479" bIns="0"/>
            <a:lstStyle/>
            <a:p>
              <a:pPr marL="29765"/>
              <a:r>
                <a:rPr lang="en-US" sz="16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16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sz="16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n-US" sz="16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Actions</a:t>
              </a:r>
            </a:p>
          </p:txBody>
        </p:sp>
      </p:grpSp>
      <p:pic>
        <p:nvPicPr>
          <p:cNvPr id="46083"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791200" y="1122226"/>
            <a:ext cx="2819399" cy="2207151"/>
          </a:xfrm>
          <a:prstGeom prst="rect">
            <a:avLst/>
          </a:prstGeom>
          <a:noFill/>
        </p:spPr>
      </p:pic>
    </p:spTree>
    <p:extLst>
      <p:ext uri="{BB962C8B-B14F-4D97-AF65-F5344CB8AC3E}">
        <p14:creationId xmlns:p14="http://schemas.microsoft.com/office/powerpoint/2010/main" val="2800530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65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65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65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765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209800" y="971550"/>
            <a:ext cx="4644534" cy="2057400"/>
          </a:xfrm>
          <a:prstGeom prst="rect">
            <a:avLst/>
          </a:prstGeom>
          <a:noFill/>
          <a:ln w="12700">
            <a:noFill/>
            <a:miter lim="800000"/>
            <a:headEnd/>
            <a:tailEnd/>
          </a:ln>
        </p:spPr>
      </p:pic>
      <p:sp>
        <p:nvSpPr>
          <p:cNvPr id="23556" name="Rectangle 5"/>
          <p:cNvSpPr>
            <a:spLocks noGrp="1" noChangeArrowheads="1"/>
          </p:cNvSpPr>
          <p:nvPr>
            <p:ph type="title"/>
          </p:nvPr>
        </p:nvSpPr>
        <p:spPr/>
        <p:txBody>
          <a:bodyPr rIns="99058"/>
          <a:lstStyle/>
          <a:p>
            <a:r>
              <a:rPr lang="en-US" dirty="0"/>
              <a:t>Pac-Man as an Agent</a:t>
            </a:r>
          </a:p>
        </p:txBody>
      </p:sp>
      <p:sp>
        <p:nvSpPr>
          <p:cNvPr id="23557" name="AutoShape 7"/>
          <p:cNvSpPr>
            <a:spLocks/>
          </p:cNvSpPr>
          <p:nvPr/>
        </p:nvSpPr>
        <p:spPr bwMode="auto">
          <a:xfrm>
            <a:off x="2209800" y="3200398"/>
            <a:ext cx="2155031"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58" name="Line 8"/>
          <p:cNvSpPr>
            <a:spLocks noChangeShapeType="1"/>
          </p:cNvSpPr>
          <p:nvPr/>
        </p:nvSpPr>
        <p:spPr bwMode="auto">
          <a:xfrm rot="10800000" flipH="1">
            <a:off x="3325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59" name="Rectangle 9"/>
          <p:cNvSpPr>
            <a:spLocks/>
          </p:cNvSpPr>
          <p:nvPr/>
        </p:nvSpPr>
        <p:spPr bwMode="auto">
          <a:xfrm>
            <a:off x="2286000" y="3226592"/>
            <a:ext cx="790575" cy="352425"/>
          </a:xfrm>
          <a:prstGeom prst="rect">
            <a:avLst/>
          </a:prstGeom>
          <a:noFill/>
          <a:ln w="12700">
            <a:noFill/>
            <a:miter lim="800000"/>
            <a:headEnd/>
            <a:tailEnd/>
          </a:ln>
        </p:spPr>
        <p:txBody>
          <a:bodyPr lIns="0" tIns="0" rIns="30479" bIns="0"/>
          <a:lstStyle/>
          <a:p>
            <a:pPr marL="29765"/>
            <a:r>
              <a:rPr lang="en-US" b="1" dirty="0">
                <a:latin typeface="Calibri" pitchFamily="34" charset="0"/>
                <a:cs typeface="Arial" charset="0"/>
              </a:rPr>
              <a:t>Agent</a:t>
            </a:r>
          </a:p>
        </p:txBody>
      </p:sp>
      <p:grpSp>
        <p:nvGrpSpPr>
          <p:cNvPr id="23560" name="Group 10"/>
          <p:cNvGrpSpPr>
            <a:grpSpLocks/>
          </p:cNvGrpSpPr>
          <p:nvPr/>
        </p:nvGrpSpPr>
        <p:grpSpPr bwMode="auto">
          <a:xfrm>
            <a:off x="3077764" y="3748869"/>
            <a:ext cx="476250" cy="32385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b="1" dirty="0">
                  <a:latin typeface="Calibri" pitchFamily="34" charset="0"/>
                  <a:cs typeface="Arial" charset="0"/>
                </a:rPr>
                <a:t>?</a:t>
              </a:r>
            </a:p>
          </p:txBody>
        </p:sp>
      </p:grpSp>
      <p:grpSp>
        <p:nvGrpSpPr>
          <p:cNvPr id="23561" name="Group 13"/>
          <p:cNvGrpSpPr>
            <a:grpSpLocks/>
          </p:cNvGrpSpPr>
          <p:nvPr/>
        </p:nvGrpSpPr>
        <p:grpSpPr bwMode="auto">
          <a:xfrm>
            <a:off x="2749152" y="3400425"/>
            <a:ext cx="1104900" cy="1059657"/>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Actuators</a:t>
              </a:r>
            </a:p>
          </p:txBody>
        </p:sp>
      </p:grpSp>
      <p:sp>
        <p:nvSpPr>
          <p:cNvPr id="23562" name="AutoShape 16"/>
          <p:cNvSpPr>
            <a:spLocks/>
          </p:cNvSpPr>
          <p:nvPr/>
        </p:nvSpPr>
        <p:spPr bwMode="auto">
          <a:xfrm>
            <a:off x="5380433" y="3194447"/>
            <a:ext cx="1428750"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63" name="Rectangle 17"/>
          <p:cNvSpPr>
            <a:spLocks/>
          </p:cNvSpPr>
          <p:nvPr/>
        </p:nvSpPr>
        <p:spPr bwMode="auto">
          <a:xfrm>
            <a:off x="5282802" y="3257550"/>
            <a:ext cx="1619250" cy="352425"/>
          </a:xfrm>
          <a:prstGeom prst="rect">
            <a:avLst/>
          </a:prstGeom>
          <a:noFill/>
          <a:ln w="12700">
            <a:noFill/>
            <a:miter lim="800000"/>
            <a:headEnd/>
            <a:tailEnd/>
          </a:ln>
        </p:spPr>
        <p:txBody>
          <a:bodyPr lIns="0" tIns="0" rIns="30479" bIns="0"/>
          <a:lstStyle/>
          <a:p>
            <a:pPr marL="29765" algn="ctr"/>
            <a:r>
              <a:rPr lang="en-US" b="1" dirty="0">
                <a:latin typeface="Calibri" pitchFamily="34" charset="0"/>
                <a:cs typeface="Arial" charset="0"/>
              </a:rPr>
              <a:t>Environment</a:t>
            </a:r>
          </a:p>
        </p:txBody>
      </p:sp>
      <p:sp>
        <p:nvSpPr>
          <p:cNvPr id="23564" name="Line 18"/>
          <p:cNvSpPr>
            <a:spLocks noChangeShapeType="1"/>
          </p:cNvSpPr>
          <p:nvPr/>
        </p:nvSpPr>
        <p:spPr bwMode="auto">
          <a:xfrm rot="10800000" flipH="1">
            <a:off x="3896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5" name="Line 19"/>
          <p:cNvSpPr>
            <a:spLocks noChangeShapeType="1"/>
          </p:cNvSpPr>
          <p:nvPr/>
        </p:nvSpPr>
        <p:spPr bwMode="auto">
          <a:xfrm flipH="1">
            <a:off x="3989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6" name="Rectangle 20"/>
          <p:cNvSpPr>
            <a:spLocks/>
          </p:cNvSpPr>
          <p:nvPr/>
        </p:nvSpPr>
        <p:spPr bwMode="auto">
          <a:xfrm>
            <a:off x="4396977" y="3584972"/>
            <a:ext cx="942975" cy="2667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Percepts</a:t>
            </a:r>
          </a:p>
        </p:txBody>
      </p:sp>
      <p:sp>
        <p:nvSpPr>
          <p:cNvPr id="23567" name="Rectangle 21"/>
          <p:cNvSpPr>
            <a:spLocks/>
          </p:cNvSpPr>
          <p:nvPr/>
        </p:nvSpPr>
        <p:spPr bwMode="auto">
          <a:xfrm>
            <a:off x="4463652" y="4324350"/>
            <a:ext cx="809625" cy="3048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Actions</a:t>
            </a:r>
          </a:p>
        </p:txBody>
      </p:sp>
      <p:sp>
        <p:nvSpPr>
          <p:cNvPr id="20" name="Text Box 4"/>
          <p:cNvSpPr txBox="1">
            <a:spLocks noChangeArrowheads="1"/>
          </p:cNvSpPr>
          <p:nvPr/>
        </p:nvSpPr>
        <p:spPr bwMode="auto">
          <a:xfrm>
            <a:off x="0" y="4857750"/>
            <a:ext cx="6477000" cy="22313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000" dirty="0"/>
              <a:t>Pac-Man is a registered trademark of Namco-Bandai Games, used here for educational purposes</a:t>
            </a:r>
          </a:p>
        </p:txBody>
      </p:sp>
    </p:spTree>
    <p:extLst>
      <p:ext uri="{BB962C8B-B14F-4D97-AF65-F5344CB8AC3E}">
        <p14:creationId xmlns:p14="http://schemas.microsoft.com/office/powerpoint/2010/main" val="27389456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B64A-FDFE-FC0C-B70F-36972C7C496C}"/>
              </a:ext>
            </a:extLst>
          </p:cNvPr>
          <p:cNvSpPr>
            <a:spLocks noGrp="1"/>
          </p:cNvSpPr>
          <p:nvPr>
            <p:ph type="title"/>
          </p:nvPr>
        </p:nvSpPr>
        <p:spPr>
          <a:xfrm>
            <a:off x="0" y="0"/>
            <a:ext cx="9144000" cy="857250"/>
          </a:xfrm>
        </p:spPr>
        <p:txBody>
          <a:bodyPr/>
          <a:lstStyle/>
          <a:p>
            <a:r>
              <a:rPr lang="en-US" dirty="0"/>
              <a:t>Pac-Man as an Agent</a:t>
            </a:r>
          </a:p>
        </p:txBody>
      </p:sp>
      <p:sp>
        <p:nvSpPr>
          <p:cNvPr id="3" name="Content Placeholder 2">
            <a:extLst>
              <a:ext uri="{FF2B5EF4-FFF2-40B4-BE49-F238E27FC236}">
                <a16:creationId xmlns:a16="http://schemas.microsoft.com/office/drawing/2014/main" id="{418B13C2-846C-E62D-5978-BB41760C2065}"/>
              </a:ext>
            </a:extLst>
          </p:cNvPr>
          <p:cNvSpPr>
            <a:spLocks noGrp="1"/>
          </p:cNvSpPr>
          <p:nvPr>
            <p:ph idx="1"/>
          </p:nvPr>
        </p:nvSpPr>
        <p:spPr/>
        <p:txBody>
          <a:bodyPr/>
          <a:lstStyle/>
          <a:p>
            <a:endParaRPr lang="en-US" dirty="0"/>
          </a:p>
        </p:txBody>
      </p:sp>
      <p:pic>
        <p:nvPicPr>
          <p:cNvPr id="7" name="pacman-l1.mp4">
            <a:hlinkClick r:id="" action="ppaction://media"/>
            <a:extLst>
              <a:ext uri="{FF2B5EF4-FFF2-40B4-BE49-F238E27FC236}">
                <a16:creationId xmlns:a16="http://schemas.microsoft.com/office/drawing/2014/main" id="{6AF18E25-95B1-A9DA-CD20-09C9283F02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501"/>
          </a:xfrm>
          <a:prstGeom prst="rect">
            <a:avLst/>
          </a:prstGeom>
        </p:spPr>
      </p:pic>
    </p:spTree>
    <p:extLst>
      <p:ext uri="{BB962C8B-B14F-4D97-AF65-F5344CB8AC3E}">
        <p14:creationId xmlns:p14="http://schemas.microsoft.com/office/powerpoint/2010/main" val="15752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4269074" y="1200150"/>
            <a:ext cx="4644450" cy="3486149"/>
          </a:xfrm>
          <a:prstGeom prst="rect">
            <a:avLst/>
          </a:prstGeom>
          <a:noFill/>
        </p:spPr>
      </p:pic>
      <p:sp>
        <p:nvSpPr>
          <p:cNvPr id="25602" name="Rectangle 2"/>
          <p:cNvSpPr>
            <a:spLocks noGrp="1" noChangeArrowheads="1"/>
          </p:cNvSpPr>
          <p:nvPr>
            <p:ph type="title"/>
          </p:nvPr>
        </p:nvSpPr>
        <p:spPr/>
        <p:txBody>
          <a:bodyPr/>
          <a:lstStyle/>
          <a:p>
            <a:pPr eaLnBrk="1" hangingPunct="1"/>
            <a:r>
              <a:rPr lang="en-US">
                <a:solidFill>
                  <a:schemeClr val="tx1"/>
                </a:solidFill>
              </a:rPr>
              <a:t>Course Topics</a:t>
            </a:r>
          </a:p>
        </p:txBody>
      </p:sp>
      <p:sp>
        <p:nvSpPr>
          <p:cNvPr id="25603" name="Rectangle 3"/>
          <p:cNvSpPr>
            <a:spLocks noGrp="1" noChangeArrowheads="1"/>
          </p:cNvSpPr>
          <p:nvPr>
            <p:ph type="body" idx="1"/>
          </p:nvPr>
        </p:nvSpPr>
        <p:spPr>
          <a:xfrm>
            <a:off x="533400" y="1123950"/>
            <a:ext cx="6172200" cy="3657600"/>
          </a:xfrm>
        </p:spPr>
        <p:txBody>
          <a:bodyPr/>
          <a:lstStyle/>
          <a:p>
            <a:pPr eaLnBrk="1" hangingPunct="1">
              <a:lnSpc>
                <a:spcPct val="90000"/>
              </a:lnSpc>
            </a:pPr>
            <a:r>
              <a:rPr lang="en-US" sz="1800" dirty="0"/>
              <a:t>Part I: Making Decisions</a:t>
            </a:r>
          </a:p>
          <a:p>
            <a:pPr lvl="1" eaLnBrk="1" hangingPunct="1">
              <a:lnSpc>
                <a:spcPct val="90000"/>
              </a:lnSpc>
            </a:pPr>
            <a:r>
              <a:rPr lang="en-US" sz="1500" dirty="0"/>
              <a:t>Fast search / planning</a:t>
            </a:r>
          </a:p>
          <a:p>
            <a:pPr lvl="1" eaLnBrk="1" hangingPunct="1">
              <a:lnSpc>
                <a:spcPct val="90000"/>
              </a:lnSpc>
            </a:pPr>
            <a:r>
              <a:rPr lang="en-US" sz="1500" dirty="0"/>
              <a:t>Constraint satisfaction</a:t>
            </a:r>
          </a:p>
          <a:p>
            <a:pPr lvl="1" eaLnBrk="1" hangingPunct="1">
              <a:lnSpc>
                <a:spcPct val="90000"/>
              </a:lnSpc>
            </a:pPr>
            <a:r>
              <a:rPr lang="en-US" sz="1500" dirty="0"/>
              <a:t>Adversarial and uncertain search</a:t>
            </a:r>
          </a:p>
          <a:p>
            <a:pPr eaLnBrk="1" hangingPunct="1">
              <a:lnSpc>
                <a:spcPct val="90000"/>
              </a:lnSpc>
            </a:pPr>
            <a:endParaRPr lang="en-US" sz="1800" dirty="0"/>
          </a:p>
          <a:p>
            <a:pPr eaLnBrk="1" hangingPunct="1">
              <a:lnSpc>
                <a:spcPct val="90000"/>
              </a:lnSpc>
            </a:pPr>
            <a:r>
              <a:rPr lang="en-US" sz="1800" dirty="0"/>
              <a:t>Part II: Reasoning under Uncertainty</a:t>
            </a:r>
          </a:p>
          <a:p>
            <a:pPr lvl="1" eaLnBrk="1" hangingPunct="1">
              <a:lnSpc>
                <a:spcPct val="90000"/>
              </a:lnSpc>
            </a:pPr>
            <a:r>
              <a:rPr lang="en-US" sz="1500" dirty="0" err="1"/>
              <a:t>Bayes</a:t>
            </a:r>
            <a:r>
              <a:rPr lang="en-US" sz="1500" dirty="0"/>
              <a:t>’ nets</a:t>
            </a:r>
          </a:p>
          <a:p>
            <a:pPr lvl="1" eaLnBrk="1" hangingPunct="1">
              <a:lnSpc>
                <a:spcPct val="90000"/>
              </a:lnSpc>
            </a:pPr>
            <a:r>
              <a:rPr lang="en-US" sz="1500" dirty="0"/>
              <a:t>Decision theory</a:t>
            </a:r>
          </a:p>
          <a:p>
            <a:pPr lvl="1" eaLnBrk="1" hangingPunct="1">
              <a:lnSpc>
                <a:spcPct val="90000"/>
              </a:lnSpc>
            </a:pPr>
            <a:r>
              <a:rPr lang="en-US" sz="1500" dirty="0"/>
              <a:t>Machine learning</a:t>
            </a:r>
          </a:p>
          <a:p>
            <a:pPr eaLnBrk="1" hangingPunct="1">
              <a:lnSpc>
                <a:spcPct val="90000"/>
              </a:lnSpc>
            </a:pPr>
            <a:endParaRPr lang="en-US" sz="1800" dirty="0"/>
          </a:p>
          <a:p>
            <a:pPr eaLnBrk="1" hangingPunct="1">
              <a:lnSpc>
                <a:spcPct val="90000"/>
              </a:lnSpc>
            </a:pPr>
            <a:r>
              <a:rPr lang="en-US" sz="1800" dirty="0"/>
              <a:t>Throughout: Applications</a:t>
            </a:r>
          </a:p>
          <a:p>
            <a:pPr lvl="1" eaLnBrk="1" hangingPunct="1">
              <a:lnSpc>
                <a:spcPct val="90000"/>
              </a:lnSpc>
            </a:pPr>
            <a:r>
              <a:rPr lang="en-US" sz="1500" dirty="0"/>
              <a:t>Natural language, vision, robotics, games, …</a:t>
            </a:r>
          </a:p>
        </p:txBody>
      </p:sp>
    </p:spTree>
    <p:extLst>
      <p:ext uri="{BB962C8B-B14F-4D97-AF65-F5344CB8AC3E}">
        <p14:creationId xmlns:p14="http://schemas.microsoft.com/office/powerpoint/2010/main" val="235343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3746-20AD-6903-3185-1B23311B59D5}"/>
              </a:ext>
            </a:extLst>
          </p:cNvPr>
          <p:cNvSpPr>
            <a:spLocks noGrp="1"/>
          </p:cNvSpPr>
          <p:nvPr>
            <p:ph type="title"/>
          </p:nvPr>
        </p:nvSpPr>
        <p:spPr/>
        <p:txBody>
          <a:bodyPr/>
          <a:lstStyle/>
          <a:p>
            <a:r>
              <a:rPr lang="en-US" dirty="0"/>
              <a:t>By the End of this Course you will</a:t>
            </a:r>
          </a:p>
        </p:txBody>
      </p:sp>
      <p:sp>
        <p:nvSpPr>
          <p:cNvPr id="3" name="Content Placeholder 2">
            <a:extLst>
              <a:ext uri="{FF2B5EF4-FFF2-40B4-BE49-F238E27FC236}">
                <a16:creationId xmlns:a16="http://schemas.microsoft.com/office/drawing/2014/main" id="{1E74C073-FA69-9BC4-B257-89186C71570F}"/>
              </a:ext>
            </a:extLst>
          </p:cNvPr>
          <p:cNvSpPr>
            <a:spLocks noGrp="1"/>
          </p:cNvSpPr>
          <p:nvPr>
            <p:ph idx="1"/>
          </p:nvPr>
        </p:nvSpPr>
        <p:spPr/>
        <p:txBody>
          <a:bodyPr/>
          <a:lstStyle/>
          <a:p>
            <a:r>
              <a:rPr lang="en-US" dirty="0"/>
              <a:t>Build and understand the math of rational, learning agents</a:t>
            </a:r>
          </a:p>
          <a:p>
            <a:r>
              <a:rPr lang="en-US" dirty="0"/>
              <a:t>Select and apply the right AI methods for wide range of problems</a:t>
            </a:r>
          </a:p>
          <a:p>
            <a:r>
              <a:rPr lang="en-US" dirty="0"/>
              <a:t>Recognize how these methods are used in modern AI systems</a:t>
            </a:r>
          </a:p>
          <a:p>
            <a:r>
              <a:rPr lang="en-US" dirty="0"/>
              <a:t>Be prepared to make decisions on how AI is used in society</a:t>
            </a:r>
          </a:p>
          <a:p>
            <a:pPr marL="0" indent="0">
              <a:buNone/>
            </a:pPr>
            <a:endParaRPr lang="en-US" dirty="0"/>
          </a:p>
        </p:txBody>
      </p:sp>
      <p:pic>
        <p:nvPicPr>
          <p:cNvPr id="4" name="Picture 1">
            <a:extLst>
              <a:ext uri="{FF2B5EF4-FFF2-40B4-BE49-F238E27FC236}">
                <a16:creationId xmlns:a16="http://schemas.microsoft.com/office/drawing/2014/main" id="{D202819F-A2E6-874D-011A-CDF0CE8572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9846" y="2952750"/>
            <a:ext cx="2724307" cy="1962150"/>
          </a:xfrm>
          <a:prstGeom prst="rect">
            <a:avLst/>
          </a:prstGeom>
          <a:noFill/>
          <a:ln w="9525">
            <a:noFill/>
            <a:miter lim="800000"/>
            <a:headEnd/>
            <a:tailEnd/>
          </a:ln>
          <a:effectLst/>
        </p:spPr>
      </p:pic>
    </p:spTree>
    <p:extLst>
      <p:ext uri="{BB962C8B-B14F-4D97-AF65-F5344CB8AC3E}">
        <p14:creationId xmlns:p14="http://schemas.microsoft.com/office/powerpoint/2010/main" val="765666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CD0A-51A4-31D9-8A19-2200D3F9FECA}"/>
              </a:ext>
            </a:extLst>
          </p:cNvPr>
          <p:cNvSpPr>
            <a:spLocks noGrp="1"/>
          </p:cNvSpPr>
          <p:nvPr>
            <p:ph type="title"/>
          </p:nvPr>
        </p:nvSpPr>
        <p:spPr/>
        <p:txBody>
          <a:bodyPr/>
          <a:lstStyle/>
          <a:p>
            <a:r>
              <a:rPr lang="en-US" dirty="0"/>
              <a:t>Next Week: Search</a:t>
            </a:r>
          </a:p>
        </p:txBody>
      </p:sp>
      <p:pic>
        <p:nvPicPr>
          <p:cNvPr id="7" name="Picture 2">
            <a:extLst>
              <a:ext uri="{FF2B5EF4-FFF2-40B4-BE49-F238E27FC236}">
                <a16:creationId xmlns:a16="http://schemas.microsoft.com/office/drawing/2014/main" id="{CBBB1769-1380-5175-81F8-3E53DDFAC7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07683" y="1047750"/>
            <a:ext cx="4728633" cy="3546475"/>
          </a:xfrm>
          <a:prstGeom prst="rect">
            <a:avLst/>
          </a:prstGeom>
          <a:noFill/>
        </p:spPr>
      </p:pic>
    </p:spTree>
    <p:extLst>
      <p:ext uri="{BB962C8B-B14F-4D97-AF65-F5344CB8AC3E}">
        <p14:creationId xmlns:p14="http://schemas.microsoft.com/office/powerpoint/2010/main" val="3030486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7544-2890-5914-CDD2-89ECDA825101}"/>
              </a:ext>
            </a:extLst>
          </p:cNvPr>
          <p:cNvSpPr>
            <a:spLocks noGrp="1"/>
          </p:cNvSpPr>
          <p:nvPr>
            <p:ph type="title"/>
          </p:nvPr>
        </p:nvSpPr>
        <p:spPr/>
        <p:txBody>
          <a:bodyPr/>
          <a:lstStyle/>
          <a:p>
            <a:r>
              <a:rPr lang="en-US" dirty="0"/>
              <a:t>Course Information</a:t>
            </a:r>
          </a:p>
        </p:txBody>
      </p:sp>
      <p:sp>
        <p:nvSpPr>
          <p:cNvPr id="3" name="Content Placeholder 2">
            <a:extLst>
              <a:ext uri="{FF2B5EF4-FFF2-40B4-BE49-F238E27FC236}">
                <a16:creationId xmlns:a16="http://schemas.microsoft.com/office/drawing/2014/main" id="{54762D72-301F-956E-247F-CD20A22C7717}"/>
              </a:ext>
            </a:extLst>
          </p:cNvPr>
          <p:cNvSpPr>
            <a:spLocks noGrp="1"/>
          </p:cNvSpPr>
          <p:nvPr>
            <p:ph idx="1"/>
          </p:nvPr>
        </p:nvSpPr>
        <p:spPr>
          <a:xfrm>
            <a:off x="304800" y="1047750"/>
            <a:ext cx="4038600" cy="3546873"/>
          </a:xfrm>
        </p:spPr>
        <p:txBody>
          <a:bodyPr/>
          <a:lstStyle/>
          <a:p>
            <a:r>
              <a:rPr lang="en-US" sz="2400" dirty="0"/>
              <a:t>Assignments submission on Gradescope</a:t>
            </a:r>
          </a:p>
          <a:p>
            <a:pPr lvl="1"/>
            <a:r>
              <a:rPr lang="en-US" sz="2400" dirty="0">
                <a:hlinkClick r:id="rId2"/>
              </a:rPr>
              <a:t>https://www.gradescope.com/courses/689409</a:t>
            </a:r>
            <a:r>
              <a:rPr lang="en-US" sz="2400" dirty="0"/>
              <a:t>  </a:t>
            </a:r>
            <a:endParaRPr lang="en-US" dirty="0"/>
          </a:p>
          <a:p>
            <a:pPr lvl="1" eaLnBrk="1" hangingPunct="1">
              <a:lnSpc>
                <a:spcPct val="80000"/>
              </a:lnSpc>
            </a:pPr>
            <a:r>
              <a:rPr lang="en-US" sz="2400" dirty="0"/>
              <a:t>7 programming projects: Python, groups of 1 or 2</a:t>
            </a:r>
          </a:p>
          <a:p>
            <a:pPr lvl="2" eaLnBrk="1" hangingPunct="1">
              <a:lnSpc>
                <a:spcPct val="80000"/>
              </a:lnSpc>
            </a:pPr>
            <a:r>
              <a:rPr lang="en-US" dirty="0" err="1"/>
              <a:t>Autograder</a:t>
            </a:r>
            <a:r>
              <a:rPr lang="en-US" dirty="0"/>
              <a:t> will be provided</a:t>
            </a:r>
          </a:p>
          <a:p>
            <a:pPr lvl="1" eaLnBrk="1" hangingPunct="1">
              <a:lnSpc>
                <a:spcPct val="80000"/>
              </a:lnSpc>
            </a:pPr>
            <a:r>
              <a:rPr lang="en-US" sz="2400" dirty="0"/>
              <a:t>11 interactive homework assignments</a:t>
            </a:r>
          </a:p>
          <a:p>
            <a:pPr lvl="2" eaLnBrk="1" hangingPunct="1">
              <a:lnSpc>
                <a:spcPct val="80000"/>
              </a:lnSpc>
            </a:pPr>
            <a:r>
              <a:rPr lang="en-US" dirty="0"/>
              <a:t>Will be autograded</a:t>
            </a:r>
          </a:p>
          <a:p>
            <a:pPr lvl="1"/>
            <a:endParaRPr lang="en-US" dirty="0"/>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B1393886-6EEF-46AE-5DD2-BF993F9D7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895350"/>
            <a:ext cx="3733800" cy="4053117"/>
          </a:xfrm>
          <a:prstGeom prst="rect">
            <a:avLst/>
          </a:prstGeom>
        </p:spPr>
      </p:pic>
    </p:spTree>
    <p:extLst>
      <p:ext uri="{BB962C8B-B14F-4D97-AF65-F5344CB8AC3E}">
        <p14:creationId xmlns:p14="http://schemas.microsoft.com/office/powerpoint/2010/main" val="352660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40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Academic Integrity</a:t>
            </a:r>
          </a:p>
          <a:p>
            <a:pPr lvl="1" eaLnBrk="1" hangingPunct="1">
              <a:lnSpc>
                <a:spcPct val="80000"/>
              </a:lnSpc>
            </a:pPr>
            <a:r>
              <a:rPr lang="en-US" sz="2000" dirty="0"/>
              <a:t>Students are encouraged to discuss and collaborate with classmates. But all homework and projects must be the student's or the student team's (as authorized) own work. Please strictly stick to the Department Honor Code and Mason Honor Code.</a:t>
            </a: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Accommodations </a:t>
            </a:r>
          </a:p>
          <a:p>
            <a:pPr lvl="1" eaLnBrk="1" hangingPunct="1">
              <a:lnSpc>
                <a:spcPct val="80000"/>
              </a:lnSpc>
            </a:pPr>
            <a:r>
              <a:rPr lang="en-US" sz="2000" dirty="0"/>
              <a:t>If you need academic accommodations, please make sure you contact the instructor at the beginning of the semester or as soon as possible. Also make sure to contact GMU's Disability Services, by email (ods@gmu.edu) or by phone (703.993.2474), which coordinates all academic accommodations. After you have contacted Disability Services, you still need to contact the instructor so that appropriate arrangements can be made.</a:t>
            </a:r>
            <a:endParaRPr lang="en-US" sz="1000" dirty="0"/>
          </a:p>
        </p:txBody>
      </p:sp>
    </p:spTree>
    <p:extLst>
      <p:ext uri="{BB962C8B-B14F-4D97-AF65-F5344CB8AC3E}">
        <p14:creationId xmlns:p14="http://schemas.microsoft.com/office/powerpoint/2010/main" val="148296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rIns="99058"/>
          <a:lstStyle/>
          <a:p>
            <a:r>
              <a:rPr lang="en-US" dirty="0"/>
              <a:t>Important This Week</a:t>
            </a:r>
          </a:p>
        </p:txBody>
      </p:sp>
      <p:sp>
        <p:nvSpPr>
          <p:cNvPr id="26628" name="Rectangle 5"/>
          <p:cNvSpPr>
            <a:spLocks noGrp="1" noChangeArrowheads="1"/>
          </p:cNvSpPr>
          <p:nvPr>
            <p:ph type="body" idx="1"/>
          </p:nvPr>
        </p:nvSpPr>
        <p:spPr>
          <a:xfrm>
            <a:off x="0" y="1123950"/>
            <a:ext cx="9144000" cy="4324350"/>
          </a:xfrm>
        </p:spPr>
        <p:txBody>
          <a:bodyPr rIns="99058"/>
          <a:lstStyle/>
          <a:p>
            <a:pPr>
              <a:lnSpc>
                <a:spcPct val="90000"/>
              </a:lnSpc>
              <a:buClr>
                <a:srgbClr val="1212D2"/>
              </a:buClr>
              <a:buFont typeface="Arial" charset="0"/>
              <a:buChar char="•"/>
            </a:pPr>
            <a:r>
              <a:rPr lang="en-US" dirty="0">
                <a:solidFill>
                  <a:srgbClr val="1212D2"/>
                </a:solidFill>
              </a:rPr>
              <a:t>Important this week:</a:t>
            </a:r>
          </a:p>
          <a:p>
            <a:pPr marL="586964" lvl="1">
              <a:lnSpc>
                <a:spcPct val="90000"/>
              </a:lnSpc>
              <a:spcBef>
                <a:spcPts val="900"/>
              </a:spcBef>
              <a:buFont typeface="Arial" charset="0"/>
              <a:buChar char="•"/>
            </a:pPr>
            <a:r>
              <a:rPr lang="en-US" sz="2400" b="1" dirty="0"/>
              <a:t>Register</a:t>
            </a:r>
            <a:r>
              <a:rPr lang="en-US" sz="2400" dirty="0"/>
              <a:t> for the class on Gradescope (you should already be added)</a:t>
            </a:r>
          </a:p>
          <a:p>
            <a:pPr marL="586964" lvl="1">
              <a:lnSpc>
                <a:spcPct val="90000"/>
              </a:lnSpc>
              <a:spcBef>
                <a:spcPts val="900"/>
              </a:spcBef>
              <a:buFont typeface="Arial" charset="0"/>
              <a:buChar char="•"/>
            </a:pPr>
            <a:r>
              <a:rPr lang="en-US" sz="2400" b="1" dirty="0"/>
              <a:t>Register</a:t>
            </a:r>
            <a:r>
              <a:rPr lang="en-US" sz="2400" dirty="0"/>
              <a:t> for the class on piazza --- our main resource for discussion and communication</a:t>
            </a:r>
          </a:p>
          <a:p>
            <a:pPr marL="586964" lvl="1">
              <a:lnSpc>
                <a:spcPct val="90000"/>
              </a:lnSpc>
              <a:spcBef>
                <a:spcPts val="900"/>
              </a:spcBef>
              <a:buFont typeface="Arial" charset="0"/>
              <a:buChar char="•"/>
            </a:pPr>
            <a:r>
              <a:rPr lang="en-US" sz="2400" b="1" dirty="0"/>
              <a:t>HW0: Math self-diagnostic</a:t>
            </a:r>
            <a:r>
              <a:rPr lang="en-US" sz="2400" dirty="0"/>
              <a:t> is out (due on Tuesday Jan 23 at 7pm)</a:t>
            </a:r>
          </a:p>
          <a:p>
            <a:pPr marL="586964" lvl="1">
              <a:lnSpc>
                <a:spcPct val="90000"/>
              </a:lnSpc>
              <a:spcBef>
                <a:spcPts val="900"/>
              </a:spcBef>
              <a:buFont typeface="Arial" charset="0"/>
              <a:buChar char="•"/>
            </a:pPr>
            <a:r>
              <a:rPr lang="en-US" sz="2400" b="1" dirty="0"/>
              <a:t>PJ0: Python tutorial</a:t>
            </a:r>
            <a:r>
              <a:rPr lang="en-US" sz="2400" dirty="0"/>
              <a:t> is out (due on Tuesday Jan 23 at 7pm)</a:t>
            </a:r>
          </a:p>
        </p:txBody>
      </p:sp>
    </p:spTree>
    <p:extLst>
      <p:ext uri="{BB962C8B-B14F-4D97-AF65-F5344CB8AC3E}">
        <p14:creationId xmlns:p14="http://schemas.microsoft.com/office/powerpoint/2010/main" val="18773767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838200" y="1371601"/>
            <a:ext cx="5257800" cy="3394472"/>
          </a:xfrm>
        </p:spPr>
        <p:txBody>
          <a:bodyPr/>
          <a:lstStyle/>
          <a:p>
            <a:pPr eaLnBrk="1" hangingPunct="1"/>
            <a:endParaRPr lang="en-US" sz="600" dirty="0"/>
          </a:p>
          <a:p>
            <a:pPr eaLnBrk="1" hangingPunct="1"/>
            <a:r>
              <a:rPr lang="en-US" dirty="0"/>
              <a:t>What is artificial intelligence?</a:t>
            </a:r>
          </a:p>
          <a:p>
            <a:pPr eaLnBrk="1" hangingPunct="1"/>
            <a:endParaRPr lang="en-US" dirty="0"/>
          </a:p>
          <a:p>
            <a:pPr eaLnBrk="1" hangingPunct="1"/>
            <a:r>
              <a:rPr lang="en-US" dirty="0"/>
              <a:t>What can AI do?</a:t>
            </a:r>
          </a:p>
          <a:p>
            <a:pPr eaLnBrk="1" hangingPunct="1"/>
            <a:endParaRPr lang="en-US" dirty="0"/>
          </a:p>
          <a:p>
            <a:pPr eaLnBrk="1" hangingPunct="1"/>
            <a:r>
              <a:rPr lang="en-US" dirty="0"/>
              <a:t>What is this course?</a:t>
            </a:r>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Tree>
    <p:extLst>
      <p:ext uri="{BB962C8B-B14F-4D97-AF65-F5344CB8AC3E}">
        <p14:creationId xmlns:p14="http://schemas.microsoft.com/office/powerpoint/2010/main" val="3458915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D4A8-50CA-41AE-86E4-7EBB9641DDA5}"/>
              </a:ext>
            </a:extLst>
          </p:cNvPr>
          <p:cNvSpPr>
            <a:spLocks noGrp="1"/>
          </p:cNvSpPr>
          <p:nvPr>
            <p:ph type="title"/>
          </p:nvPr>
        </p:nvSpPr>
        <p:spPr>
          <a:xfrm>
            <a:off x="628650" y="6275"/>
            <a:ext cx="7886700" cy="936618"/>
          </a:xfrm>
        </p:spPr>
        <p:txBody>
          <a:bodyPr/>
          <a:lstStyle/>
          <a:p>
            <a:r>
              <a:rPr lang="en-US" dirty="0"/>
              <a:t>AI? Sci-Fi? Robots?</a:t>
            </a:r>
          </a:p>
        </p:txBody>
      </p:sp>
      <p:pic>
        <p:nvPicPr>
          <p:cNvPr id="2052" name="Picture 4" descr="R2-D2 Deluxe Figure by Hot Toys | Sideshow Collectibles">
            <a:extLst>
              <a:ext uri="{FF2B5EF4-FFF2-40B4-BE49-F238E27FC236}">
                <a16:creationId xmlns:a16="http://schemas.microsoft.com/office/drawing/2014/main" id="{2AA5BA55-B552-43D6-B155-50295F477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2277" y="492642"/>
            <a:ext cx="1388000" cy="2079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F0AC81-EF09-41E7-81EE-83CCF316074B}"/>
              </a:ext>
            </a:extLst>
          </p:cNvPr>
          <p:cNvSpPr txBox="1"/>
          <p:nvPr/>
        </p:nvSpPr>
        <p:spPr>
          <a:xfrm>
            <a:off x="1504597" y="4724495"/>
            <a:ext cx="2482176" cy="369332"/>
          </a:xfrm>
          <a:prstGeom prst="rect">
            <a:avLst/>
          </a:prstGeom>
          <a:noFill/>
        </p:spPr>
        <p:txBody>
          <a:bodyPr wrap="square" rtlCol="0">
            <a:spAutoFit/>
          </a:bodyPr>
          <a:lstStyle/>
          <a:p>
            <a:pPr algn="ctr"/>
            <a:r>
              <a:rPr lang="en-US" dirty="0"/>
              <a:t>BayMax [</a:t>
            </a:r>
            <a:r>
              <a:rPr lang="en-US" i="1" dirty="0"/>
              <a:t>Big Hero 6</a:t>
            </a:r>
            <a:r>
              <a:rPr lang="en-US" dirty="0"/>
              <a:t>]</a:t>
            </a:r>
          </a:p>
        </p:txBody>
      </p:sp>
      <p:sp>
        <p:nvSpPr>
          <p:cNvPr id="15" name="TextBox 14">
            <a:extLst>
              <a:ext uri="{FF2B5EF4-FFF2-40B4-BE49-F238E27FC236}">
                <a16:creationId xmlns:a16="http://schemas.microsoft.com/office/drawing/2014/main" id="{21C567CB-89E8-40AE-A536-FA8667EC575D}"/>
              </a:ext>
            </a:extLst>
          </p:cNvPr>
          <p:cNvSpPr txBox="1"/>
          <p:nvPr/>
        </p:nvSpPr>
        <p:spPr>
          <a:xfrm>
            <a:off x="614249" y="2629825"/>
            <a:ext cx="4248471" cy="369332"/>
          </a:xfrm>
          <a:prstGeom prst="rect">
            <a:avLst/>
          </a:prstGeom>
          <a:noFill/>
        </p:spPr>
        <p:txBody>
          <a:bodyPr wrap="square" rtlCol="0">
            <a:spAutoFit/>
          </a:bodyPr>
          <a:lstStyle/>
          <a:p>
            <a:pPr algn="ctr"/>
            <a:r>
              <a:rPr lang="en-US" dirty="0"/>
              <a:t>Iron Man [</a:t>
            </a:r>
            <a:r>
              <a:rPr lang="en-US" i="1" dirty="0"/>
              <a:t>Iron Man 3</a:t>
            </a:r>
            <a:r>
              <a:rPr lang="en-US" dirty="0"/>
              <a:t>]</a:t>
            </a:r>
          </a:p>
        </p:txBody>
      </p:sp>
      <p:sp>
        <p:nvSpPr>
          <p:cNvPr id="16" name="TextBox 15">
            <a:extLst>
              <a:ext uri="{FF2B5EF4-FFF2-40B4-BE49-F238E27FC236}">
                <a16:creationId xmlns:a16="http://schemas.microsoft.com/office/drawing/2014/main" id="{9684455C-E0A8-4B72-B769-05D698EC9AF7}"/>
              </a:ext>
            </a:extLst>
          </p:cNvPr>
          <p:cNvSpPr txBox="1"/>
          <p:nvPr/>
        </p:nvSpPr>
        <p:spPr>
          <a:xfrm>
            <a:off x="5199844" y="2629706"/>
            <a:ext cx="2842714" cy="369332"/>
          </a:xfrm>
          <a:prstGeom prst="rect">
            <a:avLst/>
          </a:prstGeom>
          <a:noFill/>
        </p:spPr>
        <p:txBody>
          <a:bodyPr wrap="square" rtlCol="0">
            <a:spAutoFit/>
          </a:bodyPr>
          <a:lstStyle/>
          <a:p>
            <a:pPr algn="ctr"/>
            <a:r>
              <a:rPr lang="en-US" dirty="0"/>
              <a:t>R2D2 [</a:t>
            </a:r>
            <a:r>
              <a:rPr lang="en-US" i="1" dirty="0"/>
              <a:t>Star Wars</a:t>
            </a:r>
            <a:r>
              <a:rPr lang="en-US" dirty="0"/>
              <a:t>]</a:t>
            </a:r>
          </a:p>
        </p:txBody>
      </p:sp>
      <p:sp>
        <p:nvSpPr>
          <p:cNvPr id="17" name="TextBox 16">
            <a:extLst>
              <a:ext uri="{FF2B5EF4-FFF2-40B4-BE49-F238E27FC236}">
                <a16:creationId xmlns:a16="http://schemas.microsoft.com/office/drawing/2014/main" id="{54A6F99C-599D-4407-AAC8-965339DCC9F4}"/>
              </a:ext>
            </a:extLst>
          </p:cNvPr>
          <p:cNvSpPr txBox="1"/>
          <p:nvPr/>
        </p:nvSpPr>
        <p:spPr>
          <a:xfrm>
            <a:off x="4908058" y="4687676"/>
            <a:ext cx="3719782" cy="369332"/>
          </a:xfrm>
          <a:prstGeom prst="rect">
            <a:avLst/>
          </a:prstGeom>
          <a:noFill/>
        </p:spPr>
        <p:txBody>
          <a:bodyPr wrap="square" rtlCol="0">
            <a:spAutoFit/>
          </a:bodyPr>
          <a:lstStyle/>
          <a:p>
            <a:pPr algn="ctr"/>
            <a:r>
              <a:rPr lang="en-US" dirty="0"/>
              <a:t>Tars [</a:t>
            </a:r>
            <a:r>
              <a:rPr lang="en-US" i="1" dirty="0"/>
              <a:t>Interstellar</a:t>
            </a:r>
            <a:r>
              <a:rPr lang="en-US" dirty="0"/>
              <a:t>]</a:t>
            </a:r>
          </a:p>
        </p:txBody>
      </p:sp>
      <p:pic>
        <p:nvPicPr>
          <p:cNvPr id="1026" name="Picture 2">
            <a:extLst>
              <a:ext uri="{FF2B5EF4-FFF2-40B4-BE49-F238E27FC236}">
                <a16:creationId xmlns:a16="http://schemas.microsoft.com/office/drawing/2014/main" id="{62B922D3-B48C-4EE7-9858-8D4856CF816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9799" y="3120995"/>
            <a:ext cx="3748041" cy="15666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baymax GIF">
            <a:extLst>
              <a:ext uri="{FF2B5EF4-FFF2-40B4-BE49-F238E27FC236}">
                <a16:creationId xmlns:a16="http://schemas.microsoft.com/office/drawing/2014/main" id="{CE393501-2D57-432A-9DD3-07326E6554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04597" y="3084177"/>
            <a:ext cx="2482176" cy="16403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ironman">
            <a:hlinkClick r:id="" action="ppaction://media"/>
            <a:extLst>
              <a:ext uri="{FF2B5EF4-FFF2-40B4-BE49-F238E27FC236}">
                <a16:creationId xmlns:a16="http://schemas.microsoft.com/office/drawing/2014/main" id="{4A1154D1-3835-47A3-B30E-FCBF08561A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3037" b="13833"/>
          <a:stretch/>
        </p:blipFill>
        <p:spPr>
          <a:xfrm>
            <a:off x="630936" y="912114"/>
            <a:ext cx="4231784" cy="1740716"/>
          </a:xfrm>
          <a:prstGeom prst="rect">
            <a:avLst/>
          </a:prstGeom>
          <a:effectLst>
            <a:softEdge rad="63500"/>
          </a:effectLst>
        </p:spPr>
      </p:pic>
    </p:spTree>
    <p:extLst>
      <p:ext uri="{BB962C8B-B14F-4D97-AF65-F5344CB8AC3E}">
        <p14:creationId xmlns:p14="http://schemas.microsoft.com/office/powerpoint/2010/main" val="25777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2016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2" fill="hold" display="0">
                  <p:stCondLst>
                    <p:cond delay="indefinite"/>
                  </p:stCondLst>
                </p:cTn>
                <p:tgtEl>
                  <p:spTgt spid="3"/>
                </p:tgtEl>
              </p:cMediaNode>
            </p:video>
          </p:childTnLst>
        </p:cTn>
      </p:par>
    </p:tnLst>
    <p:bldLst>
      <p:bldP spid="2" grpId="0"/>
      <p:bldP spid="14"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23997</TotalTime>
  <Words>2463</Words>
  <Application>Microsoft Macintosh PowerPoint</Application>
  <PresentationFormat>On-screen Show (16:9)</PresentationFormat>
  <Paragraphs>410</Paragraphs>
  <Slides>47</Slides>
  <Notes>14</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Helvetica</vt:lpstr>
      <vt:lpstr>Lucida Grande</vt:lpstr>
      <vt:lpstr>Wingdings</vt:lpstr>
      <vt:lpstr>dan-berkeley-nlp-v1</vt:lpstr>
      <vt:lpstr>CS 580: Introduction to Artificial Intelligence </vt:lpstr>
      <vt:lpstr>Course Staff</vt:lpstr>
      <vt:lpstr>Course Information</vt:lpstr>
      <vt:lpstr>Course Information</vt:lpstr>
      <vt:lpstr>Course Information</vt:lpstr>
      <vt:lpstr>Course Information</vt:lpstr>
      <vt:lpstr>Important This Week</vt:lpstr>
      <vt:lpstr>Today</vt:lpstr>
      <vt:lpstr>AI? Sci-Fi? Robots?</vt:lpstr>
      <vt:lpstr>Open Discussions</vt:lpstr>
      <vt:lpstr>What is AI?</vt:lpstr>
      <vt:lpstr>Rational Decisions</vt:lpstr>
      <vt:lpstr>PowerPoint Presentation</vt:lpstr>
      <vt:lpstr>PowerPoint Presentation</vt:lpstr>
      <vt:lpstr>PowerPoint Presentation</vt:lpstr>
      <vt:lpstr>PowerPoint Presentation</vt:lpstr>
      <vt:lpstr>PowerPoint Presentation</vt:lpstr>
      <vt:lpstr>What About the Brain?</vt:lpstr>
      <vt:lpstr>A (Short) History of AI</vt:lpstr>
      <vt:lpstr>A (Short) History of AI</vt:lpstr>
      <vt:lpstr>A (Short) History of AI</vt:lpstr>
      <vt:lpstr>A (Short) History of AI</vt:lpstr>
      <vt:lpstr>What Can AI Do?</vt:lpstr>
      <vt:lpstr>What Can AI Do?</vt:lpstr>
      <vt:lpstr>What Can AI Do?</vt:lpstr>
      <vt:lpstr>What Can AI Do?</vt:lpstr>
      <vt:lpstr>What Can AI Do?</vt:lpstr>
      <vt:lpstr>What Can AI Do?</vt:lpstr>
      <vt:lpstr>What Can AI Do?</vt:lpstr>
      <vt:lpstr>What Can AI Do?</vt:lpstr>
      <vt:lpstr>What Can AI Do?</vt:lpstr>
      <vt:lpstr>What Can AI Do?</vt:lpstr>
      <vt:lpstr>Natural Language</vt:lpstr>
      <vt:lpstr>Vision (Perception)</vt:lpstr>
      <vt:lpstr>Robotics</vt:lpstr>
      <vt:lpstr>Robots</vt:lpstr>
      <vt:lpstr>Robots</vt:lpstr>
      <vt:lpstr>Logic</vt:lpstr>
      <vt:lpstr>Game Playing</vt:lpstr>
      <vt:lpstr>Game Agents</vt:lpstr>
      <vt:lpstr>Decision Making</vt:lpstr>
      <vt:lpstr>Designing Rational Agents</vt:lpstr>
      <vt:lpstr>Pac-Man as an Agent</vt:lpstr>
      <vt:lpstr>Pac-Man as an Agent</vt:lpstr>
      <vt:lpstr>Course Topics</vt:lpstr>
      <vt:lpstr>By the End of this Course you will</vt:lpstr>
      <vt:lpstr>Next Week: 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1549</cp:revision>
  <cp:lastPrinted>2014-01-21T07:51:01Z</cp:lastPrinted>
  <dcterms:created xsi:type="dcterms:W3CDTF">2004-08-27T04:16:05Z</dcterms:created>
  <dcterms:modified xsi:type="dcterms:W3CDTF">2024-01-16T21:32:15Z</dcterms:modified>
</cp:coreProperties>
</file>