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notesMasterIdLst>
    <p:notesMasterId r:id="rId65"/>
  </p:notesMasterIdLst>
  <p:handoutMasterIdLst>
    <p:handoutMasterId r:id="rId66"/>
  </p:handoutMasterIdLst>
  <p:sldIdLst>
    <p:sldId id="538" r:id="rId2"/>
    <p:sldId id="258" r:id="rId3"/>
    <p:sldId id="569" r:id="rId4"/>
    <p:sldId id="489" r:id="rId5"/>
    <p:sldId id="515" r:id="rId6"/>
    <p:sldId id="520" r:id="rId7"/>
    <p:sldId id="494" r:id="rId8"/>
    <p:sldId id="541" r:id="rId9"/>
    <p:sldId id="547" r:id="rId10"/>
    <p:sldId id="441" r:id="rId11"/>
    <p:sldId id="585" r:id="rId12"/>
    <p:sldId id="584" r:id="rId13"/>
    <p:sldId id="570" r:id="rId14"/>
    <p:sldId id="543" r:id="rId15"/>
    <p:sldId id="556" r:id="rId16"/>
    <p:sldId id="493" r:id="rId17"/>
    <p:sldId id="544" r:id="rId18"/>
    <p:sldId id="557" r:id="rId19"/>
    <p:sldId id="546" r:id="rId20"/>
    <p:sldId id="453" r:id="rId21"/>
    <p:sldId id="586" r:id="rId22"/>
    <p:sldId id="587" r:id="rId23"/>
    <p:sldId id="549" r:id="rId24"/>
    <p:sldId id="551" r:id="rId25"/>
    <p:sldId id="490" r:id="rId26"/>
    <p:sldId id="447" r:id="rId27"/>
    <p:sldId id="452" r:id="rId28"/>
    <p:sldId id="571" r:id="rId29"/>
    <p:sldId id="550" r:id="rId30"/>
    <p:sldId id="481" r:id="rId31"/>
    <p:sldId id="572" r:id="rId32"/>
    <p:sldId id="578" r:id="rId33"/>
    <p:sldId id="579" r:id="rId34"/>
    <p:sldId id="580" r:id="rId35"/>
    <p:sldId id="581" r:id="rId36"/>
    <p:sldId id="573" r:id="rId37"/>
    <p:sldId id="436" r:id="rId38"/>
    <p:sldId id="458" r:id="rId39"/>
    <p:sldId id="588" r:id="rId40"/>
    <p:sldId id="597" r:id="rId41"/>
    <p:sldId id="598" r:id="rId42"/>
    <p:sldId id="599" r:id="rId43"/>
    <p:sldId id="594" r:id="rId44"/>
    <p:sldId id="552" r:id="rId45"/>
    <p:sldId id="459" r:id="rId46"/>
    <p:sldId id="491" r:id="rId47"/>
    <p:sldId id="562" r:id="rId48"/>
    <p:sldId id="460" r:id="rId49"/>
    <p:sldId id="463" r:id="rId50"/>
    <p:sldId id="575" r:id="rId51"/>
    <p:sldId id="461" r:id="rId52"/>
    <p:sldId id="553" r:id="rId53"/>
    <p:sldId id="522" r:id="rId54"/>
    <p:sldId id="523" r:id="rId55"/>
    <p:sldId id="530" r:id="rId56"/>
    <p:sldId id="319" r:id="rId57"/>
    <p:sldId id="582" r:id="rId58"/>
    <p:sldId id="576" r:id="rId59"/>
    <p:sldId id="527" r:id="rId60"/>
    <p:sldId id="577" r:id="rId61"/>
    <p:sldId id="528" r:id="rId62"/>
    <p:sldId id="595" r:id="rId63"/>
    <p:sldId id="596" r:id="rId64"/>
  </p:sldIdLst>
  <p:sldSz cx="12192000" cy="6858000"/>
  <p:notesSz cx="7315200" cy="9601200"/>
  <p:custDataLst>
    <p:tags r:id="rId6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1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37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56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75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943" algn="l" defTabSz="91437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131" algn="l" defTabSz="91437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320" algn="l" defTabSz="91437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509" algn="l" defTabSz="91437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FFCC"/>
    <a:srgbClr val="FFCCFF"/>
    <a:srgbClr val="FFCC99"/>
    <a:srgbClr val="99CCFF"/>
    <a:srgbClr val="008000"/>
    <a:srgbClr val="CC6600"/>
    <a:srgbClr val="996600"/>
    <a:srgbClr val="663300"/>
    <a:srgbClr val="2D2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36" autoAdjust="0"/>
    <p:restoredTop sz="80562" autoAdjust="0"/>
  </p:normalViewPr>
  <p:slideViewPr>
    <p:cSldViewPr>
      <p:cViewPr varScale="1">
        <p:scale>
          <a:sx n="125" d="100"/>
          <a:sy n="125" d="100"/>
        </p:scale>
        <p:origin x="246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39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427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F38672AD-12AE-4354-8ADE-1E86BC48C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22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427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194" y="4561576"/>
            <a:ext cx="5852814" cy="431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684C7023-1648-4F51-874D-1B6680E39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392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18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37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56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75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</a:t>
            </a:r>
            <a:r>
              <a:rPr lang="en-US" baseline="0"/>
              <a:t>Thanks!</a:t>
            </a:r>
            <a:endParaRPr lang="en-US" sz="120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32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1A524C-0FE5-4D64-AE7F-8C8CC01270F0}" type="slidenum">
              <a:rPr lang="en-US" smtClean="0">
                <a:latin typeface="Arial" charset="0"/>
              </a:rPr>
              <a:pPr/>
              <a:t>25</a:t>
            </a:fld>
            <a:endParaRPr lang="en-US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4" y="4561576"/>
            <a:ext cx="5365352" cy="4318827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369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76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9F9AF4-5B05-467D-A88D-11CD62E3A2C2}" type="slidenum">
              <a:rPr lang="en-US" smtClean="0">
                <a:latin typeface="Arial" charset="0"/>
              </a:rPr>
              <a:pPr/>
              <a:t>38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568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Semi-lattice: x &lt;= y &lt;-&gt; x = x ^ y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E49D97-3088-46C0-A5CF-C692DC2682E9}" type="slidenum">
              <a:rPr lang="en-US" smtClean="0">
                <a:latin typeface="Arial" charset="0"/>
              </a:rPr>
              <a:pPr/>
              <a:t>51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9704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Google Shape;1608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09" name="Google Shape;1609;p64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Need heuristic. This is specification of our abstract problem.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Refuse to expand. Only thing left on fringe is bad G.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Admissible, but not optimal.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If we weren’t doing graph, good G would have appeared, won over bad G.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C used up at the wrong time,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0" name="Google Shape;1610;p64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56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49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0E0FD6-A987-4E1A-BCF4-7669DC860F72}" type="slidenum">
              <a:rPr lang="en-US" smtClean="0">
                <a:latin typeface="Arial" charset="0"/>
              </a:rPr>
              <a:pPr/>
              <a:t>2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133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Gates, W. and Papadimitriou, C., "Bounds for Sorting by Prefix Reversal.", Discrete Mathematics. 27, 47-57, 1979.</a:t>
            </a:r>
          </a:p>
          <a:p>
            <a:endParaRPr lang="en-US">
              <a:latin typeface="Arial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E1D48C-6E2A-4EE0-9086-47A40D7FB81E}" type="slidenum">
              <a:rPr lang="en-US" smtClean="0">
                <a:latin typeface="Arial" charset="0"/>
              </a:rPr>
              <a:pPr/>
              <a:t>5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457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A* expanded 8100 ; Path cost = 33</a:t>
            </a:r>
          </a:p>
          <a:p>
            <a:r>
              <a:rPr lang="en-US">
                <a:latin typeface="Arial" charset="0"/>
              </a:rPr>
              <a:t>UCS expanded 25263 . Path cost = 33</a:t>
            </a:r>
          </a:p>
          <a:p>
            <a:r>
              <a:rPr lang="en-US">
                <a:latin typeface="Arial" charset="0"/>
              </a:rPr>
              <a:t>Greedy expanded 10 . Path cost = 41</a:t>
            </a:r>
          </a:p>
          <a:p>
            <a:r>
              <a:rPr lang="en-US">
                <a:latin typeface="Arial" charset="0"/>
              </a:rPr>
              <a:t>[0, 7, 5, 3, 2, 1, 4, 6]</a:t>
            </a:r>
          </a:p>
          <a:p>
            <a:r>
              <a:rPr lang="en-US">
                <a:latin typeface="Arial" charset="0"/>
              </a:rPr>
              <a:t>(7, 0, 5, 3, 2, 1, 4, 6)</a:t>
            </a:r>
          </a:p>
          <a:p>
            <a:r>
              <a:rPr lang="en-US">
                <a:latin typeface="Arial" charset="0"/>
              </a:rPr>
              <a:t>(6, 4, 1, 2, 3, 5, 0, 7)</a:t>
            </a:r>
          </a:p>
          <a:p>
            <a:r>
              <a:rPr lang="en-US">
                <a:latin typeface="Arial" charset="0"/>
              </a:rPr>
              <a:t>(3, 2, 1, 4, 6, 5, 0, 7)</a:t>
            </a:r>
          </a:p>
          <a:p>
            <a:r>
              <a:rPr lang="en-US">
                <a:latin typeface="Arial" charset="0"/>
              </a:rPr>
              <a:t>(1, 2, 3, 4, 6, 5, 0, 7)</a:t>
            </a:r>
          </a:p>
          <a:p>
            <a:r>
              <a:rPr lang="en-US">
                <a:latin typeface="Arial" charset="0"/>
              </a:rPr>
              <a:t>(5, 6, 4, 3, 2, 1, 0, 7)</a:t>
            </a:r>
          </a:p>
          <a:p>
            <a:r>
              <a:rPr lang="en-US">
                <a:latin typeface="Arial" charset="0"/>
              </a:rPr>
              <a:t>(6, 5, 4, 3, 2, 1, 0, 7)</a:t>
            </a:r>
          </a:p>
          <a:p>
            <a:r>
              <a:rPr lang="en-US">
                <a:latin typeface="Arial" charset="0"/>
              </a:rPr>
              <a:t>(0, 1, 2, 3, 4, 5, 6, 7)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19D4EE-71CB-479F-AF32-9365A8F44758}" type="slidenum">
              <a:rPr lang="en-US" smtClean="0">
                <a:latin typeface="Arial" charset="0"/>
              </a:rPr>
              <a:pPr/>
              <a:t>6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675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You know exactly where you came from and how you got there, but you have no idea where you’re going.  But, you’ll know it when you see it.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8C17AD-3C99-472D-9877-AC50EDB6C845}" type="slidenum">
              <a:rPr lang="en-US" smtClean="0">
                <a:latin typeface="Arial" charset="0"/>
              </a:rPr>
              <a:pPr/>
              <a:t>7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323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98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A* expanded 8100 ; Path cost = 33</a:t>
            </a:r>
          </a:p>
          <a:p>
            <a:r>
              <a:rPr lang="en-US">
                <a:latin typeface="Arial" charset="0"/>
              </a:rPr>
              <a:t>UCS expanded 25263 . Path cost = 33</a:t>
            </a:r>
          </a:p>
          <a:p>
            <a:r>
              <a:rPr lang="en-US">
                <a:latin typeface="Arial" charset="0"/>
              </a:rPr>
              <a:t>Greedy expanded 10 . Path cost = 41</a:t>
            </a:r>
          </a:p>
          <a:p>
            <a:r>
              <a:rPr lang="en-US">
                <a:latin typeface="Arial" charset="0"/>
              </a:rPr>
              <a:t>[0, 7, 5, 3, 2, 1, 4, 6]</a:t>
            </a:r>
          </a:p>
          <a:p>
            <a:r>
              <a:rPr lang="en-US">
                <a:latin typeface="Arial" charset="0"/>
              </a:rPr>
              <a:t>(7, 0, 5, 3, 2, 1, 4, 6)</a:t>
            </a:r>
          </a:p>
          <a:p>
            <a:r>
              <a:rPr lang="en-US">
                <a:latin typeface="Arial" charset="0"/>
              </a:rPr>
              <a:t>(6, 4, 1, 2, 3, 5, 0, 7)</a:t>
            </a:r>
          </a:p>
          <a:p>
            <a:r>
              <a:rPr lang="en-US">
                <a:latin typeface="Arial" charset="0"/>
              </a:rPr>
              <a:t>(3, 2, 1, 4, 6, 5, 0, 7)</a:t>
            </a:r>
          </a:p>
          <a:p>
            <a:r>
              <a:rPr lang="en-US">
                <a:latin typeface="Arial" charset="0"/>
              </a:rPr>
              <a:t>(1, 2, 3, 4, 6, 5, 0, 7)</a:t>
            </a:r>
          </a:p>
          <a:p>
            <a:r>
              <a:rPr lang="en-US">
                <a:latin typeface="Arial" charset="0"/>
              </a:rPr>
              <a:t>(5, 6, 4, 3, 2, 1, 0, 7)</a:t>
            </a:r>
          </a:p>
          <a:p>
            <a:r>
              <a:rPr lang="en-US">
                <a:latin typeface="Arial" charset="0"/>
              </a:rPr>
              <a:t>(6, 5, 4, 3, 2, 1, 0, 7)</a:t>
            </a:r>
          </a:p>
          <a:p>
            <a:r>
              <a:rPr lang="en-US">
                <a:latin typeface="Arial" charset="0"/>
              </a:rPr>
              <a:t>(0, 1, 2, 3, 4, 5, 6, 7)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CDAF64-B086-440E-BFF9-B4CF7AA4786C}" type="slidenum">
              <a:rPr lang="en-US" smtClean="0">
                <a:latin typeface="Arial" charset="0"/>
              </a:rPr>
              <a:pPr/>
              <a:t>16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217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" charset="0"/>
              </a:rPr>
              <a:t>For any search problem, you know the goal.  Now, you have an idea of how far away you are from the goal.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2CE179-B2C7-46EC-9538-A27EC550BBF7}" type="slidenum">
              <a:rPr lang="en-US" smtClean="0">
                <a:latin typeface="Arial" charset="0"/>
              </a:rPr>
              <a:pPr/>
              <a:t>20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388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Notes: these images licensed from iStockphoto for UC Berkeley use.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0E0FD6-A987-4E1A-BCF4-7669DC860F72}" type="slidenum">
              <a:rPr lang="en-US" smtClean="0">
                <a:latin typeface="Arial" charset="0"/>
              </a:rPr>
              <a:pPr/>
              <a:t>24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546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A559F-2ED3-42FB-97D7-7C336CEBC9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28D4-0D48-40B4-A2B4-AA16B583E8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581A5-8CD7-46EA-B6E3-B84F6F7DE5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AE4EA-EF72-4592-B966-0919EDBC0A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D84D3-0B6F-43E9-96DD-B384A1346F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4CD15-A186-434C-A76C-E16FE73CAB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F1A73-48D6-4B22-86A8-533683877D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BE99A-4DC5-4CD3-AA5A-F0648462A6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7EAA6-40E0-4638-8426-274C359A2A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8C8E3-8727-4A80-8860-67A2C5A4D4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00F85-53AA-4CB9-B5F3-E0A7D91F13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7BFCCC65-4CBD-445E-A057-E1EE8E8797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2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29.png"/><Relationship Id="rId3" Type="http://schemas.openxmlformats.org/officeDocument/2006/relationships/tags" Target="../tags/tag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3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image" Target="../media/image28.png"/><Relationship Id="rId5" Type="http://schemas.openxmlformats.org/officeDocument/2006/relationships/tags" Target="../tags/tag10.xml"/><Relationship Id="rId10" Type="http://schemas.openxmlformats.org/officeDocument/2006/relationships/image" Target="../media/image32.png"/><Relationship Id="rId4" Type="http://schemas.openxmlformats.org/officeDocument/2006/relationships/tags" Target="../tags/tag9.xml"/><Relationship Id="rId9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14.xml"/><Relationship Id="rId7" Type="http://schemas.openxmlformats.org/officeDocument/2006/relationships/image" Target="../media/image34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9.png"/><Relationship Id="rId5" Type="http://schemas.openxmlformats.org/officeDocument/2006/relationships/tags" Target="../tags/tag16.xml"/><Relationship Id="rId10" Type="http://schemas.openxmlformats.org/officeDocument/2006/relationships/image" Target="../media/image28.png"/><Relationship Id="rId4" Type="http://schemas.openxmlformats.org/officeDocument/2006/relationships/tags" Target="../tags/tag15.xml"/><Relationship Id="rId9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19.xml"/><Relationship Id="rId7" Type="http://schemas.openxmlformats.org/officeDocument/2006/relationships/image" Target="../media/image32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3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.xml"/><Relationship Id="rId9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tags" Target="../tags/tag22.xml"/><Relationship Id="rId16" Type="http://schemas.openxmlformats.org/officeDocument/2006/relationships/image" Target="../media/image52.png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image" Target="../media/image47.png"/><Relationship Id="rId5" Type="http://schemas.openxmlformats.org/officeDocument/2006/relationships/tags" Target="../tags/tag25.xml"/><Relationship Id="rId15" Type="http://schemas.openxmlformats.org/officeDocument/2006/relationships/image" Target="../media/image51.png"/><Relationship Id="rId10" Type="http://schemas.openxmlformats.org/officeDocument/2006/relationships/notesSlide" Target="../notesSlides/notesSlide13.xml"/><Relationship Id="rId4" Type="http://schemas.openxmlformats.org/officeDocument/2006/relationships/tags" Target="../tags/tag24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0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580: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300" dirty="0"/>
              <a:t>Informed Search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4704" y="1974760"/>
            <a:ext cx="7010399" cy="3511382"/>
          </a:xfrm>
          <a:prstGeom prst="rect">
            <a:avLst/>
          </a:prstGeom>
          <a:noFill/>
        </p:spPr>
      </p:pic>
      <p:sp>
        <p:nvSpPr>
          <p:cNvPr id="4" name="Text Box 8">
            <a:extLst>
              <a:ext uri="{FF2B5EF4-FFF2-40B4-BE49-F238E27FC236}">
                <a16:creationId xmlns:a16="http://schemas.microsoft.com/office/drawing/2014/main" id="{B3037EE4-5985-70CA-C2DF-ADC1DDEA2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466801"/>
            <a:ext cx="9144000" cy="123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latin typeface="Calibri"/>
                <a:cs typeface="Calibri"/>
              </a:rPr>
              <a:t>Prof. Xuesu Xiao</a:t>
            </a:r>
          </a:p>
          <a:p>
            <a:pPr algn="ctr">
              <a:spcBef>
                <a:spcPct val="50000"/>
              </a:spcBef>
            </a:pPr>
            <a:r>
              <a:rPr lang="en-US" sz="1600" dirty="0">
                <a:latin typeface="Calibri"/>
                <a:cs typeface="Calibri"/>
              </a:rPr>
              <a:t>George Mason University</a:t>
            </a:r>
            <a:endParaRPr lang="en-US" sz="1200" dirty="0">
              <a:latin typeface="Calibri"/>
              <a:cs typeface="Calibri"/>
            </a:endParaRPr>
          </a:p>
          <a:p>
            <a:pPr algn="ctr">
              <a:spcBef>
                <a:spcPct val="50000"/>
              </a:spcBef>
            </a:pPr>
            <a:r>
              <a:rPr lang="en-US" sz="1200" dirty="0">
                <a:latin typeface="Calibri"/>
                <a:cs typeface="Calibri"/>
              </a:rPr>
              <a:t>[Based on slides created by Dan Klein and Pieter Abbeel for CS188 Intro to AI at UC Berkeley.  </a:t>
            </a:r>
          </a:p>
          <a:p>
            <a:pPr algn="ctr">
              <a:spcBef>
                <a:spcPct val="50000"/>
              </a:spcBef>
            </a:pPr>
            <a:r>
              <a:rPr lang="en-US" sz="1200" dirty="0">
                <a:latin typeface="Calibri"/>
                <a:cs typeface="Calibri"/>
              </a:rPr>
              <a:t>All original materials available at http://ai.berkeley.edu.]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8"/>
          <p:cNvSpPr>
            <a:spLocks noChangeArrowheads="1"/>
          </p:cNvSpPr>
          <p:nvPr/>
        </p:nvSpPr>
        <p:spPr bwMode="auto">
          <a:xfrm>
            <a:off x="8353425" y="4494213"/>
            <a:ext cx="1912937" cy="1771651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0243" name="Freeform 21"/>
          <p:cNvSpPr>
            <a:spLocks/>
          </p:cNvSpPr>
          <p:nvPr/>
        </p:nvSpPr>
        <p:spPr bwMode="auto">
          <a:xfrm>
            <a:off x="8745536" y="1412875"/>
            <a:ext cx="1616075" cy="238125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18" h="1500">
                <a:moveTo>
                  <a:pt x="636" y="164"/>
                </a:moveTo>
                <a:cubicBezTo>
                  <a:pt x="714" y="273"/>
                  <a:pt x="995" y="706"/>
                  <a:pt x="1018" y="842"/>
                </a:cubicBezTo>
                <a:cubicBezTo>
                  <a:pt x="963" y="845"/>
                  <a:pt x="797" y="942"/>
                  <a:pt x="772" y="978"/>
                </a:cubicBezTo>
                <a:cubicBezTo>
                  <a:pt x="771" y="1024"/>
                  <a:pt x="817" y="1372"/>
                  <a:pt x="691" y="1446"/>
                </a:cubicBezTo>
                <a:cubicBezTo>
                  <a:pt x="662" y="1493"/>
                  <a:pt x="626" y="1495"/>
                  <a:pt x="573" y="1500"/>
                </a:cubicBezTo>
                <a:cubicBezTo>
                  <a:pt x="531" y="1490"/>
                  <a:pt x="524" y="1490"/>
                  <a:pt x="492" y="1468"/>
                </a:cubicBezTo>
                <a:cubicBezTo>
                  <a:pt x="474" y="1442"/>
                  <a:pt x="433" y="1401"/>
                  <a:pt x="406" y="1382"/>
                </a:cubicBezTo>
                <a:cubicBezTo>
                  <a:pt x="370" y="1332"/>
                  <a:pt x="390" y="1355"/>
                  <a:pt x="347" y="1312"/>
                </a:cubicBezTo>
                <a:cubicBezTo>
                  <a:pt x="276" y="1241"/>
                  <a:pt x="350" y="1294"/>
                  <a:pt x="304" y="1263"/>
                </a:cubicBezTo>
                <a:cubicBezTo>
                  <a:pt x="236" y="1164"/>
                  <a:pt x="115" y="1184"/>
                  <a:pt x="0" y="1181"/>
                </a:cubicBezTo>
                <a:cubicBezTo>
                  <a:pt x="46" y="1005"/>
                  <a:pt x="460" y="338"/>
                  <a:pt x="566" y="169"/>
                </a:cubicBezTo>
                <a:cubicBezTo>
                  <a:pt x="672" y="0"/>
                  <a:pt x="622" y="165"/>
                  <a:pt x="636" y="164"/>
                </a:cubicBez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Uniform Cost Search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7162799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Strategy: expand lowest path cost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The good: UCS is complete and optimal!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The bad: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Explores options in every “direction”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No information about goal location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</p:txBody>
      </p:sp>
      <p:sp>
        <p:nvSpPr>
          <p:cNvPr id="10246" name="Oval 4"/>
          <p:cNvSpPr>
            <a:spLocks noChangeArrowheads="1"/>
          </p:cNvSpPr>
          <p:nvPr/>
        </p:nvSpPr>
        <p:spPr bwMode="auto">
          <a:xfrm>
            <a:off x="9256712" y="5270501"/>
            <a:ext cx="163513" cy="15398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0247" name="Text Box 5"/>
          <p:cNvSpPr txBox="1">
            <a:spLocks noChangeArrowheads="1"/>
          </p:cNvSpPr>
          <p:nvPr/>
        </p:nvSpPr>
        <p:spPr bwMode="auto">
          <a:xfrm>
            <a:off x="8994774" y="5386389"/>
            <a:ext cx="9144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Start</a:t>
            </a:r>
          </a:p>
        </p:txBody>
      </p:sp>
      <p:sp>
        <p:nvSpPr>
          <p:cNvPr id="10248" name="Oval 6"/>
          <p:cNvSpPr>
            <a:spLocks noChangeArrowheads="1"/>
          </p:cNvSpPr>
          <p:nvPr/>
        </p:nvSpPr>
        <p:spPr bwMode="auto">
          <a:xfrm>
            <a:off x="10183812" y="5292726"/>
            <a:ext cx="163513" cy="1539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0249" name="Text Box 7"/>
          <p:cNvSpPr txBox="1">
            <a:spLocks noChangeArrowheads="1"/>
          </p:cNvSpPr>
          <p:nvPr/>
        </p:nvSpPr>
        <p:spPr bwMode="auto">
          <a:xfrm>
            <a:off x="10244136" y="5410201"/>
            <a:ext cx="9144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Goal</a:t>
            </a:r>
          </a:p>
        </p:txBody>
      </p:sp>
      <p:sp>
        <p:nvSpPr>
          <p:cNvPr id="10250" name="Freeform 9"/>
          <p:cNvSpPr>
            <a:spLocks/>
          </p:cNvSpPr>
          <p:nvPr/>
        </p:nvSpPr>
        <p:spPr bwMode="auto">
          <a:xfrm>
            <a:off x="8251825" y="1560514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0251" name="Oval 10"/>
          <p:cNvSpPr>
            <a:spLocks noChangeArrowheads="1"/>
          </p:cNvSpPr>
          <p:nvPr/>
        </p:nvSpPr>
        <p:spPr bwMode="auto">
          <a:xfrm>
            <a:off x="9374186" y="1916113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0252" name="Oval 11"/>
          <p:cNvSpPr>
            <a:spLocks noChangeArrowheads="1"/>
          </p:cNvSpPr>
          <p:nvPr/>
        </p:nvSpPr>
        <p:spPr bwMode="auto">
          <a:xfrm>
            <a:off x="9850437" y="1906589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0253" name="Text Box 12"/>
          <p:cNvSpPr txBox="1">
            <a:spLocks noChangeArrowheads="1"/>
          </p:cNvSpPr>
          <p:nvPr/>
        </p:nvSpPr>
        <p:spPr bwMode="auto">
          <a:xfrm>
            <a:off x="9504361" y="1766889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10254" name="Oval 16"/>
          <p:cNvSpPr>
            <a:spLocks noChangeArrowheads="1"/>
          </p:cNvSpPr>
          <p:nvPr/>
        </p:nvSpPr>
        <p:spPr bwMode="auto">
          <a:xfrm>
            <a:off x="10098086" y="2955926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0255" name="Oval 17"/>
          <p:cNvSpPr>
            <a:spLocks noChangeArrowheads="1"/>
          </p:cNvSpPr>
          <p:nvPr/>
        </p:nvSpPr>
        <p:spPr bwMode="auto">
          <a:xfrm>
            <a:off x="9618662" y="3511550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0256" name="Freeform 19"/>
          <p:cNvSpPr>
            <a:spLocks/>
          </p:cNvSpPr>
          <p:nvPr/>
        </p:nvSpPr>
        <p:spPr bwMode="auto">
          <a:xfrm>
            <a:off x="9572624" y="2301877"/>
            <a:ext cx="179387" cy="1196975"/>
          </a:xfrm>
          <a:custGeom>
            <a:avLst/>
            <a:gdLst>
              <a:gd name="T0" fmla="*/ 2147483647 w 113"/>
              <a:gd name="T1" fmla="*/ 0 h 754"/>
              <a:gd name="T2" fmla="*/ 2147483647 w 113"/>
              <a:gd name="T3" fmla="*/ 2147483647 h 754"/>
              <a:gd name="T4" fmla="*/ 2147483647 w 113"/>
              <a:gd name="T5" fmla="*/ 2147483647 h 754"/>
              <a:gd name="T6" fmla="*/ 2147483647 w 113"/>
              <a:gd name="T7" fmla="*/ 2147483647 h 754"/>
              <a:gd name="T8" fmla="*/ 2147483647 w 113"/>
              <a:gd name="T9" fmla="*/ 2147483647 h 754"/>
              <a:gd name="T10" fmla="*/ 0 w 113"/>
              <a:gd name="T11" fmla="*/ 2147483647 h 754"/>
              <a:gd name="T12" fmla="*/ 2147483647 w 113"/>
              <a:gd name="T13" fmla="*/ 2147483647 h 754"/>
              <a:gd name="T14" fmla="*/ 2147483647 w 113"/>
              <a:gd name="T15" fmla="*/ 2147483647 h 754"/>
              <a:gd name="T16" fmla="*/ 2147483647 w 113"/>
              <a:gd name="T17" fmla="*/ 2147483647 h 754"/>
              <a:gd name="T18" fmla="*/ 2147483647 w 113"/>
              <a:gd name="T19" fmla="*/ 2147483647 h 7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3"/>
              <a:gd name="T31" fmla="*/ 0 h 754"/>
              <a:gd name="T32" fmla="*/ 113 w 113"/>
              <a:gd name="T33" fmla="*/ 754 h 7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3" h="754">
                <a:moveTo>
                  <a:pt x="80" y="0"/>
                </a:moveTo>
                <a:cubicBezTo>
                  <a:pt x="85" y="21"/>
                  <a:pt x="90" y="40"/>
                  <a:pt x="97" y="60"/>
                </a:cubicBezTo>
                <a:cubicBezTo>
                  <a:pt x="113" y="160"/>
                  <a:pt x="99" y="191"/>
                  <a:pt x="54" y="264"/>
                </a:cubicBezTo>
                <a:cubicBezTo>
                  <a:pt x="47" y="289"/>
                  <a:pt x="35" y="313"/>
                  <a:pt x="21" y="334"/>
                </a:cubicBezTo>
                <a:cubicBezTo>
                  <a:pt x="12" y="374"/>
                  <a:pt x="21" y="340"/>
                  <a:pt x="10" y="372"/>
                </a:cubicBezTo>
                <a:cubicBezTo>
                  <a:pt x="6" y="383"/>
                  <a:pt x="0" y="404"/>
                  <a:pt x="0" y="404"/>
                </a:cubicBezTo>
                <a:cubicBezTo>
                  <a:pt x="4" y="446"/>
                  <a:pt x="13" y="491"/>
                  <a:pt x="43" y="523"/>
                </a:cubicBezTo>
                <a:cubicBezTo>
                  <a:pt x="45" y="530"/>
                  <a:pt x="45" y="537"/>
                  <a:pt x="48" y="544"/>
                </a:cubicBezTo>
                <a:cubicBezTo>
                  <a:pt x="51" y="550"/>
                  <a:pt x="57" y="554"/>
                  <a:pt x="59" y="560"/>
                </a:cubicBezTo>
                <a:cubicBezTo>
                  <a:pt x="78" y="626"/>
                  <a:pt x="70" y="684"/>
                  <a:pt x="70" y="7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0257" name="Freeform 20"/>
          <p:cNvSpPr>
            <a:spLocks/>
          </p:cNvSpPr>
          <p:nvPr/>
        </p:nvSpPr>
        <p:spPr bwMode="auto">
          <a:xfrm>
            <a:off x="9990136" y="2498725"/>
            <a:ext cx="222251" cy="436563"/>
          </a:xfrm>
          <a:custGeom>
            <a:avLst/>
            <a:gdLst>
              <a:gd name="T0" fmla="*/ 0 w 140"/>
              <a:gd name="T1" fmla="*/ 0 h 275"/>
              <a:gd name="T2" fmla="*/ 2147483647 w 140"/>
              <a:gd name="T3" fmla="*/ 2147483647 h 275"/>
              <a:gd name="T4" fmla="*/ 2147483647 w 140"/>
              <a:gd name="T5" fmla="*/ 2147483647 h 275"/>
              <a:gd name="T6" fmla="*/ 2147483647 w 140"/>
              <a:gd name="T7" fmla="*/ 2147483647 h 275"/>
              <a:gd name="T8" fmla="*/ 2147483647 w 140"/>
              <a:gd name="T9" fmla="*/ 2147483647 h 275"/>
              <a:gd name="T10" fmla="*/ 2147483647 w 140"/>
              <a:gd name="T11" fmla="*/ 2147483647 h 2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0"/>
              <a:gd name="T19" fmla="*/ 0 h 275"/>
              <a:gd name="T20" fmla="*/ 140 w 140"/>
              <a:gd name="T21" fmla="*/ 275 h 27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0" h="275">
                <a:moveTo>
                  <a:pt x="0" y="0"/>
                </a:moveTo>
                <a:cubicBezTo>
                  <a:pt x="11" y="11"/>
                  <a:pt x="20" y="24"/>
                  <a:pt x="33" y="33"/>
                </a:cubicBezTo>
                <a:cubicBezTo>
                  <a:pt x="59" y="52"/>
                  <a:pt x="92" y="58"/>
                  <a:pt x="119" y="76"/>
                </a:cubicBezTo>
                <a:cubicBezTo>
                  <a:pt x="140" y="106"/>
                  <a:pt x="138" y="138"/>
                  <a:pt x="124" y="172"/>
                </a:cubicBezTo>
                <a:cubicBezTo>
                  <a:pt x="116" y="190"/>
                  <a:pt x="92" y="221"/>
                  <a:pt x="92" y="221"/>
                </a:cubicBezTo>
                <a:cubicBezTo>
                  <a:pt x="98" y="240"/>
                  <a:pt x="114" y="255"/>
                  <a:pt x="114" y="27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0258" name="Oval 22"/>
          <p:cNvSpPr>
            <a:spLocks noChangeArrowheads="1"/>
          </p:cNvSpPr>
          <p:nvPr/>
        </p:nvSpPr>
        <p:spPr bwMode="auto">
          <a:xfrm>
            <a:off x="9605962" y="1490664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0259" name="Freeform 23"/>
          <p:cNvSpPr>
            <a:spLocks/>
          </p:cNvSpPr>
          <p:nvPr/>
        </p:nvSpPr>
        <p:spPr bwMode="auto">
          <a:xfrm>
            <a:off x="9034462" y="2395539"/>
            <a:ext cx="1181100" cy="557212"/>
          </a:xfrm>
          <a:custGeom>
            <a:avLst/>
            <a:gdLst>
              <a:gd name="T0" fmla="*/ 2147483647 w 744"/>
              <a:gd name="T1" fmla="*/ 0 h 351"/>
              <a:gd name="T2" fmla="*/ 2147483647 w 744"/>
              <a:gd name="T3" fmla="*/ 2147483647 h 351"/>
              <a:gd name="T4" fmla="*/ 2147483647 w 744"/>
              <a:gd name="T5" fmla="*/ 2147483647 h 351"/>
              <a:gd name="T6" fmla="*/ 2147483647 w 744"/>
              <a:gd name="T7" fmla="*/ 2147483647 h 351"/>
              <a:gd name="T8" fmla="*/ 0 w 744"/>
              <a:gd name="T9" fmla="*/ 2147483647 h 3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4"/>
              <a:gd name="T16" fmla="*/ 0 h 351"/>
              <a:gd name="T17" fmla="*/ 744 w 744"/>
              <a:gd name="T18" fmla="*/ 351 h 3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4" h="351">
                <a:moveTo>
                  <a:pt x="744" y="0"/>
                </a:moveTo>
                <a:cubicBezTo>
                  <a:pt x="672" y="25"/>
                  <a:pt x="600" y="51"/>
                  <a:pt x="547" y="105"/>
                </a:cubicBezTo>
                <a:cubicBezTo>
                  <a:pt x="494" y="159"/>
                  <a:pt x="485" y="295"/>
                  <a:pt x="428" y="323"/>
                </a:cubicBezTo>
                <a:cubicBezTo>
                  <a:pt x="371" y="351"/>
                  <a:pt x="274" y="293"/>
                  <a:pt x="203" y="274"/>
                </a:cubicBezTo>
                <a:cubicBezTo>
                  <a:pt x="132" y="255"/>
                  <a:pt x="66" y="233"/>
                  <a:pt x="0" y="21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0260" name="Freeform 24"/>
          <p:cNvSpPr>
            <a:spLocks/>
          </p:cNvSpPr>
          <p:nvPr/>
        </p:nvSpPr>
        <p:spPr bwMode="auto">
          <a:xfrm>
            <a:off x="9290050" y="2127251"/>
            <a:ext cx="747712" cy="293688"/>
          </a:xfrm>
          <a:custGeom>
            <a:avLst/>
            <a:gdLst>
              <a:gd name="T0" fmla="*/ 2147483647 w 471"/>
              <a:gd name="T1" fmla="*/ 0 h 185"/>
              <a:gd name="T2" fmla="*/ 2147483647 w 471"/>
              <a:gd name="T3" fmla="*/ 2147483647 h 185"/>
              <a:gd name="T4" fmla="*/ 0 w 471"/>
              <a:gd name="T5" fmla="*/ 2147483647 h 185"/>
              <a:gd name="T6" fmla="*/ 0 60000 65536"/>
              <a:gd name="T7" fmla="*/ 0 60000 65536"/>
              <a:gd name="T8" fmla="*/ 0 60000 65536"/>
              <a:gd name="T9" fmla="*/ 0 w 471"/>
              <a:gd name="T10" fmla="*/ 0 h 185"/>
              <a:gd name="T11" fmla="*/ 471 w 471"/>
              <a:gd name="T12" fmla="*/ 185 h 1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1" h="185">
                <a:moveTo>
                  <a:pt x="471" y="0"/>
                </a:moveTo>
                <a:cubicBezTo>
                  <a:pt x="394" y="76"/>
                  <a:pt x="317" y="153"/>
                  <a:pt x="239" y="169"/>
                </a:cubicBezTo>
                <a:cubicBezTo>
                  <a:pt x="161" y="185"/>
                  <a:pt x="80" y="142"/>
                  <a:pt x="0" y="9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0261" name="Oval 25"/>
          <p:cNvSpPr>
            <a:spLocks noChangeArrowheads="1"/>
          </p:cNvSpPr>
          <p:nvPr/>
        </p:nvSpPr>
        <p:spPr bwMode="auto">
          <a:xfrm>
            <a:off x="8888412" y="4929189"/>
            <a:ext cx="869951" cy="869951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0262" name="Text Box 26"/>
          <p:cNvSpPr txBox="1">
            <a:spLocks noChangeArrowheads="1"/>
          </p:cNvSpPr>
          <p:nvPr/>
        </p:nvSpPr>
        <p:spPr bwMode="auto">
          <a:xfrm>
            <a:off x="10528300" y="2495551"/>
            <a:ext cx="8255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 </a:t>
            </a:r>
            <a:r>
              <a:rPr lang="en-US">
                <a:sym typeface="Symbol" pitchFamily="18" charset="2"/>
              </a:rPr>
              <a:t> 3</a:t>
            </a:r>
          </a:p>
        </p:txBody>
      </p:sp>
      <p:sp>
        <p:nvSpPr>
          <p:cNvPr id="10263" name="Text Box 27"/>
          <p:cNvSpPr txBox="1">
            <a:spLocks noChangeArrowheads="1"/>
          </p:cNvSpPr>
          <p:nvPr/>
        </p:nvSpPr>
        <p:spPr bwMode="auto">
          <a:xfrm>
            <a:off x="10401300" y="2100263"/>
            <a:ext cx="8255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 </a:t>
            </a:r>
            <a:r>
              <a:rPr lang="en-US">
                <a:sym typeface="Symbol" pitchFamily="18" charset="2"/>
              </a:rPr>
              <a:t> 2</a:t>
            </a:r>
          </a:p>
        </p:txBody>
      </p:sp>
      <p:sp>
        <p:nvSpPr>
          <p:cNvPr id="10264" name="Text Box 28"/>
          <p:cNvSpPr txBox="1">
            <a:spLocks noChangeArrowheads="1"/>
          </p:cNvSpPr>
          <p:nvPr/>
        </p:nvSpPr>
        <p:spPr bwMode="auto">
          <a:xfrm>
            <a:off x="10201274" y="1722439"/>
            <a:ext cx="8255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 </a:t>
            </a:r>
            <a:r>
              <a:rPr lang="en-US">
                <a:sym typeface="Symbol" pitchFamily="18" charset="2"/>
              </a:rPr>
              <a:t> 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of Demo Contours UCS Empty</a:t>
            </a:r>
          </a:p>
        </p:txBody>
      </p:sp>
      <p:pic>
        <p:nvPicPr>
          <p:cNvPr id="3" name="Empty-UC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05920" y="1128214"/>
            <a:ext cx="6380161" cy="534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7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</p:spPr>
        <p:txBody>
          <a:bodyPr/>
          <a:lstStyle/>
          <a:p>
            <a:r>
              <a:rPr lang="en-US" dirty="0"/>
              <a:t>Video of Demo Contours UCS </a:t>
            </a:r>
            <a:r>
              <a:rPr lang="en-US" dirty="0" err="1"/>
              <a:t>Pacman</a:t>
            </a:r>
            <a:r>
              <a:rPr lang="en-US" dirty="0"/>
              <a:t> Small Maze</a:t>
            </a:r>
          </a:p>
        </p:txBody>
      </p:sp>
      <p:pic>
        <p:nvPicPr>
          <p:cNvPr id="2" name="ContoursPacmanSmallMaze-UC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5183" y="1143000"/>
            <a:ext cx="1012163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0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Informed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4691" y="1603435"/>
            <a:ext cx="6463617" cy="42624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858412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Search Heuristics</a:t>
            </a:r>
          </a:p>
        </p:txBody>
      </p:sp>
      <p:pic>
        <p:nvPicPr>
          <p:cNvPr id="32771" name="Picture 2" descr="Z:\Shared with PC\smallMaz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498849"/>
            <a:ext cx="6623051" cy="297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457200" y="1219200"/>
            <a:ext cx="6858000" cy="170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/>
          <a:lstStyle/>
          <a:p>
            <a:pPr marL="342866" indent="-342866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800" kern="0" dirty="0">
                <a:solidFill>
                  <a:schemeClr val="accent2"/>
                </a:solidFill>
                <a:latin typeface="Calibri" pitchFamily="34" charset="0"/>
                <a:cs typeface="+mn-cs"/>
              </a:rPr>
              <a:t>A heuristic is:</a:t>
            </a:r>
          </a:p>
          <a:p>
            <a:pPr marL="800021" lvl="1" indent="-342866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Calibri" pitchFamily="34" charset="0"/>
                <a:cs typeface="+mn-cs"/>
              </a:rPr>
              <a:t>A function that </a:t>
            </a:r>
            <a:r>
              <a:rPr lang="en-US" sz="2000" i="1" kern="0" dirty="0">
                <a:latin typeface="Calibri" pitchFamily="34" charset="0"/>
                <a:cs typeface="+mn-cs"/>
              </a:rPr>
              <a:t>estimates</a:t>
            </a:r>
            <a:r>
              <a:rPr lang="en-US" sz="2000" kern="0" dirty="0">
                <a:latin typeface="Calibri" pitchFamily="34" charset="0"/>
                <a:cs typeface="+mn-cs"/>
              </a:rPr>
              <a:t> how close a state is to a goal</a:t>
            </a:r>
          </a:p>
          <a:p>
            <a:pPr marL="800021" lvl="1" indent="-342866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Calibri" pitchFamily="34" charset="0"/>
                <a:cs typeface="+mn-cs"/>
              </a:rPr>
              <a:t>Designed for a particular search problem</a:t>
            </a:r>
          </a:p>
          <a:p>
            <a:pPr marL="800021" lvl="1" indent="-342866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Calibri" pitchFamily="34" charset="0"/>
                <a:cs typeface="+mn-cs"/>
              </a:rPr>
              <a:t>Examples: Manhattan distance, Euclidean distance for </a:t>
            </a:r>
            <a:r>
              <a:rPr lang="en-US" sz="2000" kern="0" dirty="0" err="1">
                <a:latin typeface="Calibri" pitchFamily="34" charset="0"/>
                <a:cs typeface="+mn-cs"/>
              </a:rPr>
              <a:t>pathing</a:t>
            </a:r>
            <a:endParaRPr lang="en-US" sz="2000" kern="0" dirty="0">
              <a:latin typeface="Calibri" pitchFamily="34" charset="0"/>
              <a:cs typeface="+mn-cs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903293" y="4078286"/>
            <a:ext cx="3025775" cy="1924051"/>
            <a:chOff x="1573306" y="4155142"/>
            <a:chExt cx="3025588" cy="1922929"/>
          </a:xfrm>
        </p:grpSpPr>
        <p:sp>
          <p:nvSpPr>
            <p:cNvPr id="13" name="Freeform 12"/>
            <p:cNvSpPr/>
            <p:nvPr/>
          </p:nvSpPr>
          <p:spPr>
            <a:xfrm>
              <a:off x="1573306" y="4578757"/>
              <a:ext cx="3025588" cy="1499314"/>
            </a:xfrm>
            <a:custGeom>
              <a:avLst/>
              <a:gdLst>
                <a:gd name="connsiteX0" fmla="*/ 3065929 w 3065929"/>
                <a:gd name="connsiteY0" fmla="*/ 13447 h 1479177"/>
                <a:gd name="connsiteX1" fmla="*/ 0 w 3065929"/>
                <a:gd name="connsiteY1" fmla="*/ 0 h 1479177"/>
                <a:gd name="connsiteX2" fmla="*/ 26894 w 3065929"/>
                <a:gd name="connsiteY2" fmla="*/ 1479177 h 1479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65929" h="1479177">
                  <a:moveTo>
                    <a:pt x="3065929" y="13447"/>
                  </a:moveTo>
                  <a:lnTo>
                    <a:pt x="0" y="0"/>
                  </a:lnTo>
                  <a:lnTo>
                    <a:pt x="26894" y="1479177"/>
                  </a:lnTo>
                </a:path>
              </a:pathLst>
            </a:cu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78" name="TextBox 15"/>
            <p:cNvSpPr txBox="1">
              <a:spLocks noChangeArrowheads="1"/>
            </p:cNvSpPr>
            <p:nvPr/>
          </p:nvSpPr>
          <p:spPr bwMode="auto">
            <a:xfrm>
              <a:off x="2164976" y="4155142"/>
              <a:ext cx="441119" cy="369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10</a:t>
              </a:r>
            </a:p>
          </p:txBody>
        </p:sp>
        <p:sp>
          <p:nvSpPr>
            <p:cNvPr id="32779" name="TextBox 16"/>
            <p:cNvSpPr txBox="1">
              <a:spLocks noChangeArrowheads="1"/>
            </p:cNvSpPr>
            <p:nvPr/>
          </p:nvSpPr>
          <p:spPr bwMode="auto">
            <a:xfrm>
              <a:off x="1591236" y="4953001"/>
              <a:ext cx="312887" cy="369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5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984257" y="4495801"/>
            <a:ext cx="2978143" cy="1506537"/>
            <a:chOff x="1653989" y="4572529"/>
            <a:chExt cx="2978334" cy="1505542"/>
          </a:xfrm>
        </p:grpSpPr>
        <p:cxnSp>
          <p:nvCxnSpPr>
            <p:cNvPr id="15" name="Straight Arrow Connector 14"/>
            <p:cNvCxnSpPr/>
            <p:nvPr/>
          </p:nvCxnSpPr>
          <p:spPr>
            <a:xfrm flipH="1">
              <a:off x="1653989" y="4572529"/>
              <a:ext cx="2978334" cy="1505542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776" name="TextBox 17"/>
            <p:cNvSpPr txBox="1">
              <a:spLocks noChangeArrowheads="1"/>
            </p:cNvSpPr>
            <p:nvPr/>
          </p:nvSpPr>
          <p:spPr bwMode="auto">
            <a:xfrm>
              <a:off x="3016625" y="5356413"/>
              <a:ext cx="620787" cy="369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11.2</a:t>
              </a:r>
            </a:p>
          </p:txBody>
        </p:sp>
      </p:grp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9223" y="1524000"/>
            <a:ext cx="3407831" cy="2300286"/>
          </a:xfrm>
          <a:prstGeom prst="rect">
            <a:avLst/>
          </a:prstGeom>
          <a:noFill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1000" y="4116375"/>
            <a:ext cx="3476133" cy="237424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Heuristic Function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4689" y="1640445"/>
            <a:ext cx="8329612" cy="409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8991600" y="5943600"/>
            <a:ext cx="1143000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C00000"/>
                </a:solidFill>
              </a:rPr>
              <a:t>h(x)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458200" y="1600200"/>
            <a:ext cx="1905000" cy="42672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Heuristic Function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371851" y="2563812"/>
            <a:ext cx="495300" cy="0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300413" y="2660650"/>
            <a:ext cx="636587" cy="0"/>
          </a:xfrm>
          <a:prstGeom prst="line">
            <a:avLst/>
          </a:prstGeom>
          <a:ln w="381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124200" y="2465388"/>
            <a:ext cx="1025525" cy="1587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230563" y="2755900"/>
            <a:ext cx="812800" cy="1588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316289" y="3789363"/>
            <a:ext cx="636587" cy="1587"/>
          </a:xfrm>
          <a:prstGeom prst="line">
            <a:avLst/>
          </a:prstGeom>
          <a:ln w="381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387726" y="3595687"/>
            <a:ext cx="495300" cy="0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140076" y="3692524"/>
            <a:ext cx="1025525" cy="0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246439" y="3884612"/>
            <a:ext cx="812800" cy="1587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262564" y="2333625"/>
            <a:ext cx="1025525" cy="1588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510214" y="2236787"/>
            <a:ext cx="495300" cy="0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438775" y="2139950"/>
            <a:ext cx="636588" cy="0"/>
          </a:xfrm>
          <a:prstGeom prst="line">
            <a:avLst/>
          </a:prstGeom>
          <a:ln w="381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368925" y="2043112"/>
            <a:ext cx="812800" cy="1587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279" name="Group 81"/>
          <p:cNvGrpSpPr>
            <a:grpSpLocks/>
          </p:cNvGrpSpPr>
          <p:nvPr/>
        </p:nvGrpSpPr>
        <p:grpSpPr bwMode="auto">
          <a:xfrm flipV="1">
            <a:off x="2438400" y="4751388"/>
            <a:ext cx="1025525" cy="195263"/>
            <a:chOff x="914400" y="6033654"/>
            <a:chExt cx="1025380" cy="194975"/>
          </a:xfrm>
        </p:grpSpPr>
        <p:cxnSp>
          <p:nvCxnSpPr>
            <p:cNvPr id="45" name="Straight Connector 44"/>
            <p:cNvCxnSpPr/>
            <p:nvPr/>
          </p:nvCxnSpPr>
          <p:spPr>
            <a:xfrm flipV="1">
              <a:off x="1090588" y="6227044"/>
              <a:ext cx="636497" cy="1585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162015" y="6033654"/>
              <a:ext cx="495230" cy="1585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914400" y="6130349"/>
              <a:ext cx="1025380" cy="1586"/>
            </a:xfrm>
            <a:prstGeom prst="line">
              <a:avLst/>
            </a:prstGeom>
            <a:ln w="38100">
              <a:solidFill>
                <a:srgbClr val="6633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8" name="Straight Connector 37"/>
          <p:cNvCxnSpPr/>
          <p:nvPr/>
        </p:nvCxnSpPr>
        <p:spPr>
          <a:xfrm flipV="1">
            <a:off x="2544763" y="5041900"/>
            <a:ext cx="812800" cy="1588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281" name="Group 87"/>
          <p:cNvGrpSpPr>
            <a:grpSpLocks/>
          </p:cNvGrpSpPr>
          <p:nvPr/>
        </p:nvGrpSpPr>
        <p:grpSpPr bwMode="auto">
          <a:xfrm flipV="1">
            <a:off x="4419600" y="4419600"/>
            <a:ext cx="1025525" cy="290513"/>
            <a:chOff x="2175020" y="6019800"/>
            <a:chExt cx="1025380" cy="290946"/>
          </a:xfrm>
        </p:grpSpPr>
        <p:grpSp>
          <p:nvGrpSpPr>
            <p:cNvPr id="11354" name="Group 82"/>
            <p:cNvGrpSpPr>
              <a:grpSpLocks/>
            </p:cNvGrpSpPr>
            <p:nvPr/>
          </p:nvGrpSpPr>
          <p:grpSpPr bwMode="auto">
            <a:xfrm>
              <a:off x="2175020" y="6019800"/>
              <a:ext cx="1025380" cy="194975"/>
              <a:chOff x="914400" y="6033654"/>
              <a:chExt cx="1025380" cy="194975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 flipV="1">
                <a:off x="1090588" y="6227617"/>
                <a:ext cx="636497" cy="1590"/>
              </a:xfrm>
              <a:prstGeom prst="line">
                <a:avLst/>
              </a:prstGeom>
              <a:ln w="38100">
                <a:solidFill>
                  <a:srgbClr val="CC66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1162015" y="6033654"/>
                <a:ext cx="495230" cy="1590"/>
              </a:xfrm>
              <a:prstGeom prst="line">
                <a:avLst/>
              </a:prstGeom>
              <a:ln w="38100">
                <a:solidFill>
                  <a:srgbClr val="CC99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914400" y="6130636"/>
                <a:ext cx="1025380" cy="1589"/>
              </a:xfrm>
              <a:prstGeom prst="line">
                <a:avLst/>
              </a:prstGeom>
              <a:ln w="38100">
                <a:solidFill>
                  <a:srgbClr val="6633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1" name="Straight Connector 40"/>
            <p:cNvCxnSpPr/>
            <p:nvPr/>
          </p:nvCxnSpPr>
          <p:spPr>
            <a:xfrm flipV="1">
              <a:off x="2281368" y="6309156"/>
              <a:ext cx="812685" cy="1590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2" name="Straight Connector 51"/>
          <p:cNvCxnSpPr/>
          <p:nvPr/>
        </p:nvCxnSpPr>
        <p:spPr>
          <a:xfrm>
            <a:off x="9220200" y="4252912"/>
            <a:ext cx="1025525" cy="0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9467851" y="3962400"/>
            <a:ext cx="495300" cy="1588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9396413" y="4059238"/>
            <a:ext cx="636587" cy="1587"/>
          </a:xfrm>
          <a:prstGeom prst="line">
            <a:avLst/>
          </a:prstGeom>
          <a:ln w="381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9326563" y="4156074"/>
            <a:ext cx="812800" cy="0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216526" y="3656012"/>
            <a:ext cx="1025525" cy="1587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464175" y="3559174"/>
            <a:ext cx="495300" cy="1588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288" name="Group 94"/>
          <p:cNvGrpSpPr>
            <a:grpSpLocks/>
          </p:cNvGrpSpPr>
          <p:nvPr/>
        </p:nvGrpSpPr>
        <p:grpSpPr bwMode="auto">
          <a:xfrm flipV="1">
            <a:off x="5322888" y="3367087"/>
            <a:ext cx="812800" cy="96837"/>
            <a:chOff x="6278274" y="6096000"/>
            <a:chExt cx="813233" cy="96982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6349749" y="6191393"/>
              <a:ext cx="635338" cy="1589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6278274" y="6096000"/>
              <a:ext cx="813233" cy="1589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63" name="Straight Arrow Connector 62"/>
          <p:cNvCxnSpPr/>
          <p:nvPr/>
        </p:nvCxnSpPr>
        <p:spPr>
          <a:xfrm rot="10800000" flipV="1">
            <a:off x="4302125" y="2362199"/>
            <a:ext cx="574675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5400000" flipH="1" flipV="1">
            <a:off x="3390900" y="3189287"/>
            <a:ext cx="533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3048000" y="4065587"/>
            <a:ext cx="60960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10800000">
            <a:off x="4073525" y="4114799"/>
            <a:ext cx="3048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5692775" y="5561012"/>
            <a:ext cx="495300" cy="1587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294" name="Group 80"/>
          <p:cNvGrpSpPr>
            <a:grpSpLocks/>
          </p:cNvGrpSpPr>
          <p:nvPr/>
        </p:nvGrpSpPr>
        <p:grpSpPr bwMode="auto">
          <a:xfrm flipV="1">
            <a:off x="5445126" y="5272088"/>
            <a:ext cx="1025525" cy="193675"/>
            <a:chOff x="3200400" y="5791200"/>
            <a:chExt cx="1025380" cy="193964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3376588" y="5886592"/>
              <a:ext cx="636497" cy="1590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3200400" y="5983575"/>
              <a:ext cx="1025380" cy="1589"/>
            </a:xfrm>
            <a:prstGeom prst="line">
              <a:avLst/>
            </a:prstGeom>
            <a:ln w="38100">
              <a:solidFill>
                <a:srgbClr val="6633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3306748" y="5791200"/>
              <a:ext cx="812685" cy="1590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4" name="Straight Connector 83"/>
          <p:cNvCxnSpPr/>
          <p:nvPr/>
        </p:nvCxnSpPr>
        <p:spPr>
          <a:xfrm flipV="1">
            <a:off x="2609851" y="5861050"/>
            <a:ext cx="495300" cy="0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296" name="Group 86"/>
          <p:cNvGrpSpPr>
            <a:grpSpLocks/>
          </p:cNvGrpSpPr>
          <p:nvPr/>
        </p:nvGrpSpPr>
        <p:grpSpPr bwMode="auto">
          <a:xfrm flipV="1">
            <a:off x="2362200" y="5665788"/>
            <a:ext cx="1025525" cy="98425"/>
            <a:chOff x="1752600" y="5562600"/>
            <a:chExt cx="1025380" cy="97993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1928788" y="5562600"/>
              <a:ext cx="636497" cy="1581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752600" y="5659013"/>
              <a:ext cx="1025380" cy="1580"/>
            </a:xfrm>
            <a:prstGeom prst="line">
              <a:avLst/>
            </a:prstGeom>
            <a:ln w="38100">
              <a:solidFill>
                <a:srgbClr val="6633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6" name="Straight Connector 85"/>
          <p:cNvCxnSpPr/>
          <p:nvPr/>
        </p:nvCxnSpPr>
        <p:spPr>
          <a:xfrm flipV="1">
            <a:off x="2468563" y="5956300"/>
            <a:ext cx="812800" cy="1588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298" name="Group 92"/>
          <p:cNvGrpSpPr>
            <a:grpSpLocks/>
          </p:cNvGrpSpPr>
          <p:nvPr/>
        </p:nvGrpSpPr>
        <p:grpSpPr bwMode="auto">
          <a:xfrm flipV="1">
            <a:off x="3851276" y="6034087"/>
            <a:ext cx="1025525" cy="290512"/>
            <a:chOff x="2479820" y="6019800"/>
            <a:chExt cx="1025380" cy="290946"/>
          </a:xfrm>
        </p:grpSpPr>
        <p:cxnSp>
          <p:nvCxnSpPr>
            <p:cNvPr id="88" name="Straight Connector 87"/>
            <p:cNvCxnSpPr/>
            <p:nvPr/>
          </p:nvCxnSpPr>
          <p:spPr>
            <a:xfrm flipV="1">
              <a:off x="2727435" y="6213764"/>
              <a:ext cx="495230" cy="1589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1343" name="Group 88"/>
            <p:cNvGrpSpPr>
              <a:grpSpLocks/>
            </p:cNvGrpSpPr>
            <p:nvPr/>
          </p:nvGrpSpPr>
          <p:grpSpPr bwMode="auto">
            <a:xfrm flipV="1">
              <a:off x="2479820" y="6019800"/>
              <a:ext cx="1025380" cy="97993"/>
              <a:chOff x="1752600" y="5562600"/>
              <a:chExt cx="1025380" cy="97993"/>
            </a:xfrm>
          </p:grpSpPr>
          <p:cxnSp>
            <p:nvCxnSpPr>
              <p:cNvPr id="90" name="Straight Connector 89"/>
              <p:cNvCxnSpPr/>
              <p:nvPr/>
            </p:nvCxnSpPr>
            <p:spPr>
              <a:xfrm>
                <a:off x="1928788" y="5562021"/>
                <a:ext cx="636497" cy="1590"/>
              </a:xfrm>
              <a:prstGeom prst="line">
                <a:avLst/>
              </a:prstGeom>
              <a:ln w="38100">
                <a:solidFill>
                  <a:srgbClr val="CC66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flipV="1">
                <a:off x="1752600" y="5659004"/>
                <a:ext cx="1025380" cy="1589"/>
              </a:xfrm>
              <a:prstGeom prst="line">
                <a:avLst/>
              </a:prstGeom>
              <a:ln w="38100">
                <a:solidFill>
                  <a:srgbClr val="6633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Straight Connector 91"/>
            <p:cNvCxnSpPr/>
            <p:nvPr/>
          </p:nvCxnSpPr>
          <p:spPr>
            <a:xfrm flipV="1">
              <a:off x="2586168" y="6309157"/>
              <a:ext cx="812685" cy="1589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299" name="Group 98"/>
          <p:cNvGrpSpPr>
            <a:grpSpLocks/>
          </p:cNvGrpSpPr>
          <p:nvPr/>
        </p:nvGrpSpPr>
        <p:grpSpPr bwMode="auto">
          <a:xfrm flipV="1">
            <a:off x="7045326" y="3886200"/>
            <a:ext cx="1025525" cy="290513"/>
            <a:chOff x="4267200" y="5119254"/>
            <a:chExt cx="1025380" cy="290946"/>
          </a:xfrm>
        </p:grpSpPr>
        <p:cxnSp>
          <p:nvCxnSpPr>
            <p:cNvPr id="94" name="Straight Connector 93"/>
            <p:cNvCxnSpPr/>
            <p:nvPr/>
          </p:nvCxnSpPr>
          <p:spPr>
            <a:xfrm flipV="1">
              <a:off x="4514815" y="5408610"/>
              <a:ext cx="495230" cy="1590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1338" name="Group 94"/>
            <p:cNvGrpSpPr>
              <a:grpSpLocks/>
            </p:cNvGrpSpPr>
            <p:nvPr/>
          </p:nvGrpSpPr>
          <p:grpSpPr bwMode="auto">
            <a:xfrm flipV="1">
              <a:off x="4267200" y="5119254"/>
              <a:ext cx="1025380" cy="193964"/>
              <a:chOff x="3200400" y="5791200"/>
              <a:chExt cx="1025380" cy="193964"/>
            </a:xfrm>
          </p:grpSpPr>
          <p:cxnSp>
            <p:nvCxnSpPr>
              <p:cNvPr id="96" name="Straight Connector 95"/>
              <p:cNvCxnSpPr/>
              <p:nvPr/>
            </p:nvCxnSpPr>
            <p:spPr>
              <a:xfrm>
                <a:off x="3376588" y="5886592"/>
                <a:ext cx="636497" cy="1589"/>
              </a:xfrm>
              <a:prstGeom prst="line">
                <a:avLst/>
              </a:prstGeom>
              <a:ln w="38100">
                <a:solidFill>
                  <a:srgbClr val="CC66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V="1">
                <a:off x="3200400" y="5983574"/>
                <a:ext cx="1025380" cy="1590"/>
              </a:xfrm>
              <a:prstGeom prst="line">
                <a:avLst/>
              </a:prstGeom>
              <a:ln w="38100">
                <a:solidFill>
                  <a:srgbClr val="6633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3306748" y="5791200"/>
                <a:ext cx="812685" cy="1589"/>
              </a:xfrm>
              <a:prstGeom prst="line">
                <a:avLst/>
              </a:prstGeom>
              <a:ln w="38100">
                <a:solidFill>
                  <a:srgbClr val="9966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6" name="Straight Connector 105"/>
          <p:cNvCxnSpPr/>
          <p:nvPr/>
        </p:nvCxnSpPr>
        <p:spPr>
          <a:xfrm flipV="1">
            <a:off x="8305800" y="6005512"/>
            <a:ext cx="1025525" cy="0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301" name="Group 106"/>
          <p:cNvGrpSpPr>
            <a:grpSpLocks/>
          </p:cNvGrpSpPr>
          <p:nvPr/>
        </p:nvGrpSpPr>
        <p:grpSpPr bwMode="auto">
          <a:xfrm flipV="1">
            <a:off x="8412163" y="5715000"/>
            <a:ext cx="812800" cy="193675"/>
            <a:chOff x="4338494" y="6019800"/>
            <a:chExt cx="813233" cy="193964"/>
          </a:xfrm>
        </p:grpSpPr>
        <p:cxnSp>
          <p:nvCxnSpPr>
            <p:cNvPr id="102" name="Straight Connector 101"/>
            <p:cNvCxnSpPr/>
            <p:nvPr/>
          </p:nvCxnSpPr>
          <p:spPr>
            <a:xfrm>
              <a:off x="4479856" y="6115192"/>
              <a:ext cx="495564" cy="1589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4409969" y="6212174"/>
              <a:ext cx="635338" cy="1590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4338494" y="6019800"/>
              <a:ext cx="813233" cy="1589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10" name="Straight Arrow Connector 109"/>
          <p:cNvCxnSpPr/>
          <p:nvPr/>
        </p:nvCxnSpPr>
        <p:spPr>
          <a:xfrm rot="5400000" flipH="1" flipV="1">
            <a:off x="2777332" y="5334794"/>
            <a:ext cx="304800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rot="10800000">
            <a:off x="3463925" y="5791199"/>
            <a:ext cx="3810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rot="10800000" flipV="1">
            <a:off x="4911725" y="5867399"/>
            <a:ext cx="29718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rot="10800000">
            <a:off x="5292725" y="4876799"/>
            <a:ext cx="3048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 rot="10800000" flipV="1">
            <a:off x="6054725" y="4343399"/>
            <a:ext cx="914400" cy="685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>
            <a:off x="6400800" y="3428999"/>
            <a:ext cx="762000" cy="304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rot="5400000">
            <a:off x="5482432" y="2858294"/>
            <a:ext cx="533400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7450138" y="5083174"/>
            <a:ext cx="636587" cy="1588"/>
          </a:xfrm>
          <a:prstGeom prst="line">
            <a:avLst/>
          </a:prstGeom>
          <a:ln w="381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V="1">
            <a:off x="7273926" y="5180012"/>
            <a:ext cx="1025525" cy="1587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311" name="Group 131"/>
          <p:cNvGrpSpPr>
            <a:grpSpLocks/>
          </p:cNvGrpSpPr>
          <p:nvPr/>
        </p:nvGrpSpPr>
        <p:grpSpPr bwMode="auto">
          <a:xfrm flipV="1">
            <a:off x="7380288" y="4891087"/>
            <a:ext cx="812800" cy="96837"/>
            <a:chOff x="6472094" y="4738254"/>
            <a:chExt cx="813233" cy="97993"/>
          </a:xfrm>
        </p:grpSpPr>
        <p:cxnSp>
          <p:nvCxnSpPr>
            <p:cNvPr id="127" name="Straight Connector 126"/>
            <p:cNvCxnSpPr/>
            <p:nvPr/>
          </p:nvCxnSpPr>
          <p:spPr>
            <a:xfrm>
              <a:off x="6613456" y="4738254"/>
              <a:ext cx="495564" cy="1606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6472094" y="4834641"/>
              <a:ext cx="813233" cy="1606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34" name="Straight Arrow Connector 133"/>
          <p:cNvCxnSpPr/>
          <p:nvPr/>
        </p:nvCxnSpPr>
        <p:spPr>
          <a:xfrm rot="10800000">
            <a:off x="6511925" y="2514599"/>
            <a:ext cx="2438400" cy="1371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 rot="16200000" flipH="1">
            <a:off x="7464425" y="4457699"/>
            <a:ext cx="4572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>
            <a:off x="7959725" y="5333999"/>
            <a:ext cx="6096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 rot="5400000" flipH="1" flipV="1">
            <a:off x="8759825" y="4610099"/>
            <a:ext cx="1066800" cy="838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4" name="TextBox 153"/>
          <p:cNvSpPr txBox="1">
            <a:spLocks noChangeArrowheads="1"/>
          </p:cNvSpPr>
          <p:nvPr/>
        </p:nvSpPr>
        <p:spPr bwMode="auto">
          <a:xfrm>
            <a:off x="0" y="1229382"/>
            <a:ext cx="12192000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</a:rPr>
              <a:t>Heuristic: the number of the largest pancake that is still out of place</a:t>
            </a:r>
          </a:p>
        </p:txBody>
      </p:sp>
      <p:grpSp>
        <p:nvGrpSpPr>
          <p:cNvPr id="26" name="Group 168"/>
          <p:cNvGrpSpPr>
            <a:grpSpLocks/>
          </p:cNvGrpSpPr>
          <p:nvPr/>
        </p:nvGrpSpPr>
        <p:grpSpPr bwMode="auto">
          <a:xfrm>
            <a:off x="2057400" y="1981200"/>
            <a:ext cx="7086600" cy="4408068"/>
            <a:chOff x="457200" y="2133600"/>
            <a:chExt cx="7086600" cy="4408744"/>
          </a:xfrm>
        </p:grpSpPr>
        <p:sp>
          <p:nvSpPr>
            <p:cNvPr id="11319" name="TextBox 150"/>
            <p:cNvSpPr txBox="1">
              <a:spLocks noChangeArrowheads="1"/>
            </p:cNvSpPr>
            <p:nvPr/>
          </p:nvSpPr>
          <p:spPr bwMode="auto">
            <a:xfrm>
              <a:off x="1143000" y="2590799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11320" name="TextBox 154"/>
            <p:cNvSpPr txBox="1">
              <a:spLocks noChangeArrowheads="1"/>
            </p:cNvSpPr>
            <p:nvPr/>
          </p:nvSpPr>
          <p:spPr bwMode="auto">
            <a:xfrm>
              <a:off x="3352800" y="21336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11321" name="TextBox 156"/>
            <p:cNvSpPr txBox="1">
              <a:spLocks noChangeArrowheads="1"/>
            </p:cNvSpPr>
            <p:nvPr/>
          </p:nvSpPr>
          <p:spPr bwMode="auto">
            <a:xfrm>
              <a:off x="7239000" y="40386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1322" name="TextBox 157"/>
            <p:cNvSpPr txBox="1">
              <a:spLocks noChangeArrowheads="1"/>
            </p:cNvSpPr>
            <p:nvPr/>
          </p:nvSpPr>
          <p:spPr bwMode="auto">
            <a:xfrm>
              <a:off x="6400800" y="57912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11323" name="TextBox 158"/>
            <p:cNvSpPr txBox="1">
              <a:spLocks noChangeArrowheads="1"/>
            </p:cNvSpPr>
            <p:nvPr/>
          </p:nvSpPr>
          <p:spPr bwMode="auto">
            <a:xfrm>
              <a:off x="5334000" y="49530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11324" name="TextBox 159"/>
            <p:cNvSpPr txBox="1">
              <a:spLocks noChangeArrowheads="1"/>
            </p:cNvSpPr>
            <p:nvPr/>
          </p:nvSpPr>
          <p:spPr bwMode="auto">
            <a:xfrm>
              <a:off x="5181600" y="39624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11325" name="TextBox 161"/>
            <p:cNvSpPr txBox="1">
              <a:spLocks noChangeArrowheads="1"/>
            </p:cNvSpPr>
            <p:nvPr/>
          </p:nvSpPr>
          <p:spPr bwMode="auto">
            <a:xfrm>
              <a:off x="3276600" y="34290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11326" name="TextBox 162"/>
            <p:cNvSpPr txBox="1">
              <a:spLocks noChangeArrowheads="1"/>
            </p:cNvSpPr>
            <p:nvPr/>
          </p:nvSpPr>
          <p:spPr bwMode="auto">
            <a:xfrm>
              <a:off x="2438400" y="44958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11327" name="TextBox 163"/>
            <p:cNvSpPr txBox="1">
              <a:spLocks noChangeArrowheads="1"/>
            </p:cNvSpPr>
            <p:nvPr/>
          </p:nvSpPr>
          <p:spPr bwMode="auto">
            <a:xfrm>
              <a:off x="3505200" y="53340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11328" name="TextBox 164"/>
            <p:cNvSpPr txBox="1">
              <a:spLocks noChangeArrowheads="1"/>
            </p:cNvSpPr>
            <p:nvPr/>
          </p:nvSpPr>
          <p:spPr bwMode="auto">
            <a:xfrm>
              <a:off x="1905000" y="60960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11329" name="TextBox 165"/>
            <p:cNvSpPr txBox="1">
              <a:spLocks noChangeArrowheads="1"/>
            </p:cNvSpPr>
            <p:nvPr/>
          </p:nvSpPr>
          <p:spPr bwMode="auto">
            <a:xfrm>
              <a:off x="457200" y="4876801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11330" name="TextBox 166"/>
            <p:cNvSpPr txBox="1">
              <a:spLocks noChangeArrowheads="1"/>
            </p:cNvSpPr>
            <p:nvPr/>
          </p:nvSpPr>
          <p:spPr bwMode="auto">
            <a:xfrm>
              <a:off x="457200" y="57150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11331" name="TextBox 167"/>
            <p:cNvSpPr txBox="1">
              <a:spLocks noChangeArrowheads="1"/>
            </p:cNvSpPr>
            <p:nvPr/>
          </p:nvSpPr>
          <p:spPr bwMode="auto">
            <a:xfrm>
              <a:off x="1219200" y="36576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4</a:t>
              </a:r>
            </a:p>
          </p:txBody>
        </p:sp>
      </p:grpSp>
      <p:sp>
        <p:nvSpPr>
          <p:cNvPr id="103" name="Text Box 6"/>
          <p:cNvSpPr txBox="1">
            <a:spLocks noChangeArrowheads="1"/>
          </p:cNvSpPr>
          <p:nvPr/>
        </p:nvSpPr>
        <p:spPr bwMode="auto">
          <a:xfrm>
            <a:off x="8763000" y="2209799"/>
            <a:ext cx="1143000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CC0000"/>
                </a:solidFill>
              </a:rPr>
              <a:t>h(x)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  <p:bldP spid="10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-457200"/>
            <a:ext cx="9753599" cy="731519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Heuristic Function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4689" y="1640445"/>
            <a:ext cx="8329612" cy="409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8991600" y="5943600"/>
            <a:ext cx="1143000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C00000"/>
                </a:solidFill>
              </a:rPr>
              <a:t>h(x)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458200" y="1600200"/>
            <a:ext cx="1905000" cy="42672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315200" y="914400"/>
            <a:ext cx="4876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5400"/>
            <a:ext cx="9448800" cy="1143000"/>
          </a:xfrm>
        </p:spPr>
        <p:txBody>
          <a:bodyPr/>
          <a:lstStyle/>
          <a:p>
            <a:pPr eaLnBrk="1" hangingPunct="1"/>
            <a:r>
              <a:rPr lang="en-US" dirty="0"/>
              <a:t>Greedy Search</a:t>
            </a:r>
          </a:p>
        </p:txBody>
      </p:sp>
      <p:sp>
        <p:nvSpPr>
          <p:cNvPr id="816131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439861"/>
            <a:ext cx="8229600" cy="488473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Expand the node that seems closest…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What can go wrong?</a:t>
            </a:r>
          </a:p>
        </p:txBody>
      </p:sp>
      <p:pic>
        <p:nvPicPr>
          <p:cNvPr id="8161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0177" y="2268535"/>
            <a:ext cx="112236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61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3993" y="2311399"/>
            <a:ext cx="6535737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613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2394" y="2362200"/>
            <a:ext cx="7877175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613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19218" y="2343153"/>
            <a:ext cx="7880351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6200" y="3962400"/>
            <a:ext cx="3238498" cy="2428874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1803"/>
          <a:stretch>
            <a:fillRect/>
          </a:stretch>
        </p:blipFill>
        <p:spPr bwMode="auto">
          <a:xfrm>
            <a:off x="7339093" y="0"/>
            <a:ext cx="485290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Today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4436"/>
            <a:ext cx="10642600" cy="4729164"/>
          </a:xfrm>
        </p:spPr>
        <p:txBody>
          <a:bodyPr/>
          <a:lstStyle/>
          <a:p>
            <a:pPr eaLnBrk="1" hangingPunct="1"/>
            <a:endParaRPr lang="en-US" sz="3600" dirty="0"/>
          </a:p>
          <a:p>
            <a:pPr eaLnBrk="1" hangingPunct="1"/>
            <a:r>
              <a:rPr lang="en-US" sz="3600" dirty="0"/>
              <a:t>Informed Search</a:t>
            </a:r>
          </a:p>
          <a:p>
            <a:pPr lvl="1"/>
            <a:r>
              <a:rPr lang="en-US" sz="3200" dirty="0"/>
              <a:t>Heuristics</a:t>
            </a:r>
          </a:p>
          <a:p>
            <a:pPr lvl="1"/>
            <a:r>
              <a:rPr lang="en-US" sz="3200" dirty="0"/>
              <a:t>Greedy Search</a:t>
            </a:r>
          </a:p>
          <a:p>
            <a:pPr lvl="1"/>
            <a:r>
              <a:rPr lang="en-US" sz="3200" dirty="0"/>
              <a:t>A* Search</a:t>
            </a:r>
          </a:p>
          <a:p>
            <a:pPr lvl="2"/>
            <a:endParaRPr lang="en-US" sz="2800" dirty="0"/>
          </a:p>
          <a:p>
            <a:pPr eaLnBrk="1" hangingPunct="1"/>
            <a:r>
              <a:rPr lang="en-US" sz="3600" dirty="0"/>
              <a:t>Graph Search</a:t>
            </a:r>
          </a:p>
          <a:p>
            <a:pPr lvl="2"/>
            <a:endParaRPr lang="en-US" sz="2800" dirty="0"/>
          </a:p>
          <a:p>
            <a:pPr lvl="1" eaLnBrk="1" hangingPunct="1"/>
            <a:endParaRPr lang="en-US" sz="3200" dirty="0"/>
          </a:p>
          <a:p>
            <a:pPr eaLnBrk="1" hangingPunct="1"/>
            <a:endParaRPr lang="en-US" sz="3600" dirty="0"/>
          </a:p>
          <a:p>
            <a:pPr eaLnBrk="1" hangingPunct="1"/>
            <a:endParaRPr lang="en-US" sz="36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0380" y="1297622"/>
            <a:ext cx="5682419" cy="441682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28"/>
          <p:cNvSpPr>
            <a:spLocks/>
          </p:cNvSpPr>
          <p:nvPr/>
        </p:nvSpPr>
        <p:spPr bwMode="auto">
          <a:xfrm>
            <a:off x="8094662" y="3833812"/>
            <a:ext cx="2884488" cy="2263775"/>
          </a:xfrm>
          <a:custGeom>
            <a:avLst/>
            <a:gdLst>
              <a:gd name="T0" fmla="*/ 2147483647 w 1817"/>
              <a:gd name="T1" fmla="*/ 2147483647 h 1714"/>
              <a:gd name="T2" fmla="*/ 2147483647 w 1817"/>
              <a:gd name="T3" fmla="*/ 2147483647 h 1714"/>
              <a:gd name="T4" fmla="*/ 2147483647 w 1817"/>
              <a:gd name="T5" fmla="*/ 2147483647 h 1714"/>
              <a:gd name="T6" fmla="*/ 2147483647 w 1817"/>
              <a:gd name="T7" fmla="*/ 2147483647 h 1714"/>
              <a:gd name="T8" fmla="*/ 2147483647 w 1817"/>
              <a:gd name="T9" fmla="*/ 2147483647 h 1714"/>
              <a:gd name="T10" fmla="*/ 2147483647 w 1817"/>
              <a:gd name="T11" fmla="*/ 2147483647 h 1714"/>
              <a:gd name="T12" fmla="*/ 2147483647 w 1817"/>
              <a:gd name="T13" fmla="*/ 2147483647 h 1714"/>
              <a:gd name="T14" fmla="*/ 2147483647 w 1817"/>
              <a:gd name="T15" fmla="*/ 2147483647 h 1714"/>
              <a:gd name="T16" fmla="*/ 2147483647 w 1817"/>
              <a:gd name="T17" fmla="*/ 2147483647 h 1714"/>
              <a:gd name="T18" fmla="*/ 2147483647 w 1817"/>
              <a:gd name="T19" fmla="*/ 2147483647 h 17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17"/>
              <a:gd name="T31" fmla="*/ 0 h 1714"/>
              <a:gd name="T32" fmla="*/ 1817 w 1817"/>
              <a:gd name="T33" fmla="*/ 1714 h 17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17" h="1714">
                <a:moveTo>
                  <a:pt x="938" y="164"/>
                </a:moveTo>
                <a:cubicBezTo>
                  <a:pt x="1096" y="407"/>
                  <a:pt x="1716" y="1413"/>
                  <a:pt x="1817" y="1625"/>
                </a:cubicBezTo>
                <a:cubicBezTo>
                  <a:pt x="1741" y="1629"/>
                  <a:pt x="1331" y="1650"/>
                  <a:pt x="1054" y="1649"/>
                </a:cubicBezTo>
                <a:cubicBezTo>
                  <a:pt x="1021" y="1539"/>
                  <a:pt x="1101" y="1279"/>
                  <a:pt x="1036" y="1021"/>
                </a:cubicBezTo>
                <a:cubicBezTo>
                  <a:pt x="1008" y="965"/>
                  <a:pt x="973" y="949"/>
                  <a:pt x="897" y="973"/>
                </a:cubicBezTo>
                <a:cubicBezTo>
                  <a:pt x="855" y="963"/>
                  <a:pt x="618" y="1676"/>
                  <a:pt x="586" y="1654"/>
                </a:cubicBezTo>
                <a:cubicBezTo>
                  <a:pt x="468" y="1651"/>
                  <a:pt x="44" y="1714"/>
                  <a:pt x="47" y="1649"/>
                </a:cubicBezTo>
                <a:cubicBezTo>
                  <a:pt x="0" y="1570"/>
                  <a:pt x="165" y="1427"/>
                  <a:pt x="302" y="1181"/>
                </a:cubicBezTo>
                <a:cubicBezTo>
                  <a:pt x="348" y="1005"/>
                  <a:pt x="762" y="338"/>
                  <a:pt x="868" y="169"/>
                </a:cubicBezTo>
                <a:cubicBezTo>
                  <a:pt x="974" y="0"/>
                  <a:pt x="924" y="165"/>
                  <a:pt x="938" y="164"/>
                </a:cubicBez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Greedy Search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0866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Strategy: expand a node that you think is closest to a goal state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Heuristic: estimate of distance to nearest goal for each state</a:t>
            </a:r>
          </a:p>
          <a:p>
            <a:pPr lvl="1" eaLnBrk="1" hangingPunct="1">
              <a:lnSpc>
                <a:spcPct val="80000"/>
              </a:lnSpc>
            </a:pPr>
            <a:endParaRPr lang="en-US" sz="1200" dirty="0"/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A common case: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Best-first takes you straight to the (wrong) goal</a:t>
            </a:r>
          </a:p>
          <a:p>
            <a:pPr eaLnBrk="1" hangingPunct="1">
              <a:lnSpc>
                <a:spcPct val="80000"/>
              </a:lnSpc>
            </a:pPr>
            <a:endParaRPr lang="en-US" sz="1200" dirty="0"/>
          </a:p>
          <a:p>
            <a:pPr eaLnBrk="1" hangingPunct="1">
              <a:lnSpc>
                <a:spcPct val="80000"/>
              </a:lnSpc>
            </a:pPr>
            <a:endParaRPr lang="en-US" sz="1200" dirty="0"/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Worst-case: like a badly-guided DFS</a:t>
            </a:r>
          </a:p>
        </p:txBody>
      </p:sp>
      <p:sp>
        <p:nvSpPr>
          <p:cNvPr id="13317" name="Freeform 30"/>
          <p:cNvSpPr>
            <a:spLocks/>
          </p:cNvSpPr>
          <p:nvPr/>
        </p:nvSpPr>
        <p:spPr bwMode="auto">
          <a:xfrm>
            <a:off x="9348787" y="1219200"/>
            <a:ext cx="846139" cy="1774825"/>
          </a:xfrm>
          <a:custGeom>
            <a:avLst/>
            <a:gdLst>
              <a:gd name="T0" fmla="*/ 2147483647 w 533"/>
              <a:gd name="T1" fmla="*/ 2147483647 h 1118"/>
              <a:gd name="T2" fmla="*/ 2147483647 w 533"/>
              <a:gd name="T3" fmla="*/ 2147483647 h 1118"/>
              <a:gd name="T4" fmla="*/ 2147483647 w 533"/>
              <a:gd name="T5" fmla="*/ 2147483647 h 1118"/>
              <a:gd name="T6" fmla="*/ 2147483647 w 533"/>
              <a:gd name="T7" fmla="*/ 2147483647 h 1118"/>
              <a:gd name="T8" fmla="*/ 2147483647 w 533"/>
              <a:gd name="T9" fmla="*/ 2147483647 h 1118"/>
              <a:gd name="T10" fmla="*/ 2147483647 w 533"/>
              <a:gd name="T11" fmla="*/ 2147483647 h 11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33"/>
              <a:gd name="T19" fmla="*/ 0 h 1118"/>
              <a:gd name="T20" fmla="*/ 533 w 533"/>
              <a:gd name="T21" fmla="*/ 1118 h 11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33" h="1118">
                <a:moveTo>
                  <a:pt x="100" y="137"/>
                </a:moveTo>
                <a:cubicBezTo>
                  <a:pt x="172" y="245"/>
                  <a:pt x="395" y="656"/>
                  <a:pt x="464" y="788"/>
                </a:cubicBezTo>
                <a:cubicBezTo>
                  <a:pt x="533" y="920"/>
                  <a:pt x="513" y="858"/>
                  <a:pt x="513" y="928"/>
                </a:cubicBezTo>
                <a:cubicBezTo>
                  <a:pt x="472" y="988"/>
                  <a:pt x="380" y="1118"/>
                  <a:pt x="281" y="991"/>
                </a:cubicBezTo>
                <a:cubicBezTo>
                  <a:pt x="260" y="823"/>
                  <a:pt x="60" y="284"/>
                  <a:pt x="30" y="142"/>
                </a:cubicBezTo>
                <a:cubicBezTo>
                  <a:pt x="0" y="0"/>
                  <a:pt x="32" y="29"/>
                  <a:pt x="100" y="137"/>
                </a:cubicBez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3318" name="Freeform 4"/>
          <p:cNvSpPr>
            <a:spLocks/>
          </p:cNvSpPr>
          <p:nvPr/>
        </p:nvSpPr>
        <p:spPr bwMode="auto">
          <a:xfrm>
            <a:off x="8001000" y="1322386"/>
            <a:ext cx="2927351" cy="2108200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3319" name="Oval 5"/>
          <p:cNvSpPr>
            <a:spLocks noChangeArrowheads="1"/>
          </p:cNvSpPr>
          <p:nvPr/>
        </p:nvSpPr>
        <p:spPr bwMode="auto">
          <a:xfrm>
            <a:off x="9123363" y="16779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20" name="Oval 6"/>
          <p:cNvSpPr>
            <a:spLocks noChangeArrowheads="1"/>
          </p:cNvSpPr>
          <p:nvPr/>
        </p:nvSpPr>
        <p:spPr bwMode="auto">
          <a:xfrm>
            <a:off x="9599613" y="1668461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21" name="Text Box 7"/>
          <p:cNvSpPr txBox="1">
            <a:spLocks noChangeArrowheads="1"/>
          </p:cNvSpPr>
          <p:nvPr/>
        </p:nvSpPr>
        <p:spPr bwMode="auto">
          <a:xfrm>
            <a:off x="9253537" y="1528763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13322" name="Freeform 8"/>
          <p:cNvSpPr>
            <a:spLocks/>
          </p:cNvSpPr>
          <p:nvPr/>
        </p:nvSpPr>
        <p:spPr bwMode="auto">
          <a:xfrm>
            <a:off x="9236076" y="1482725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3323" name="Text Box 9"/>
          <p:cNvSpPr txBox="1">
            <a:spLocks noChangeArrowheads="1"/>
          </p:cNvSpPr>
          <p:nvPr/>
        </p:nvSpPr>
        <p:spPr bwMode="auto">
          <a:xfrm>
            <a:off x="9637711" y="1281112"/>
            <a:ext cx="298451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13324" name="Oval 11"/>
          <p:cNvSpPr>
            <a:spLocks noChangeArrowheads="1"/>
          </p:cNvSpPr>
          <p:nvPr/>
        </p:nvSpPr>
        <p:spPr bwMode="auto">
          <a:xfrm>
            <a:off x="9847263" y="2592387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25" name="Oval 17"/>
          <p:cNvSpPr>
            <a:spLocks noChangeArrowheads="1"/>
          </p:cNvSpPr>
          <p:nvPr/>
        </p:nvSpPr>
        <p:spPr bwMode="auto">
          <a:xfrm>
            <a:off x="9355137" y="125253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26" name="Freeform 18"/>
          <p:cNvSpPr>
            <a:spLocks/>
          </p:cNvSpPr>
          <p:nvPr/>
        </p:nvSpPr>
        <p:spPr bwMode="auto">
          <a:xfrm>
            <a:off x="8080376" y="3959223"/>
            <a:ext cx="2927351" cy="2062163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3327" name="Oval 19"/>
          <p:cNvSpPr>
            <a:spLocks noChangeArrowheads="1"/>
          </p:cNvSpPr>
          <p:nvPr/>
        </p:nvSpPr>
        <p:spPr bwMode="auto">
          <a:xfrm>
            <a:off x="9202737" y="4314825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28" name="Oval 20"/>
          <p:cNvSpPr>
            <a:spLocks noChangeArrowheads="1"/>
          </p:cNvSpPr>
          <p:nvPr/>
        </p:nvSpPr>
        <p:spPr bwMode="auto">
          <a:xfrm>
            <a:off x="9678988" y="4305299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29" name="Text Box 21"/>
          <p:cNvSpPr txBox="1">
            <a:spLocks noChangeArrowheads="1"/>
          </p:cNvSpPr>
          <p:nvPr/>
        </p:nvSpPr>
        <p:spPr bwMode="auto">
          <a:xfrm>
            <a:off x="9332912" y="4165600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13330" name="Freeform 22"/>
          <p:cNvSpPr>
            <a:spLocks/>
          </p:cNvSpPr>
          <p:nvPr/>
        </p:nvSpPr>
        <p:spPr bwMode="auto">
          <a:xfrm>
            <a:off x="9315451" y="4119561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3331" name="Text Box 23"/>
          <p:cNvSpPr txBox="1">
            <a:spLocks noChangeArrowheads="1"/>
          </p:cNvSpPr>
          <p:nvPr/>
        </p:nvSpPr>
        <p:spPr bwMode="auto">
          <a:xfrm>
            <a:off x="9717087" y="3917950"/>
            <a:ext cx="298451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13332" name="Oval 25"/>
          <p:cNvSpPr>
            <a:spLocks noChangeArrowheads="1"/>
          </p:cNvSpPr>
          <p:nvPr/>
        </p:nvSpPr>
        <p:spPr bwMode="auto">
          <a:xfrm>
            <a:off x="9466263" y="5335587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33" name="Oval 29"/>
          <p:cNvSpPr>
            <a:spLocks noChangeArrowheads="1"/>
          </p:cNvSpPr>
          <p:nvPr/>
        </p:nvSpPr>
        <p:spPr bwMode="auto">
          <a:xfrm>
            <a:off x="9434513" y="3889375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26" grpId="0" animBg="1"/>
      <p:bldP spid="13327" grpId="0" animBg="1"/>
      <p:bldP spid="13328" grpId="0" animBg="1"/>
      <p:bldP spid="13329" grpId="0"/>
      <p:bldP spid="13330" grpId="0" animBg="1"/>
      <p:bldP spid="13331" grpId="0"/>
      <p:bldP spid="13332" grpId="0" animBg="1"/>
      <p:bldP spid="133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of Demo Contours Greedy (Empty)</a:t>
            </a:r>
          </a:p>
        </p:txBody>
      </p:sp>
      <p:pic>
        <p:nvPicPr>
          <p:cNvPr id="3" name="Empty-greedy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14739" y="1143001"/>
            <a:ext cx="6362523" cy="533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85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Video of Demo Contours Greedy (</a:t>
            </a:r>
            <a:r>
              <a:rPr lang="en-US" sz="4000" dirty="0" err="1"/>
              <a:t>Pacman</a:t>
            </a:r>
            <a:r>
              <a:rPr lang="en-US" sz="4000" dirty="0"/>
              <a:t> Small Maze)</a:t>
            </a:r>
          </a:p>
        </p:txBody>
      </p:sp>
      <p:pic>
        <p:nvPicPr>
          <p:cNvPr id="3" name="ContoursPacmanSmallMaze-greedy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28361" y="1143000"/>
            <a:ext cx="9335278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7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7527" y="-76200"/>
            <a:ext cx="12182254" cy="76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A* Search</a:t>
            </a: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676400"/>
            <a:ext cx="287178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447800"/>
            <a:ext cx="1600200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744914"/>
            <a:ext cx="3557588" cy="236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633787" y="3276601"/>
            <a:ext cx="15240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UCS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162800" y="3276601"/>
            <a:ext cx="15240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Greedy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562599" y="5954714"/>
            <a:ext cx="15240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A*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43200" y="1447800"/>
            <a:ext cx="5791200" cy="502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 sz="200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38" name="AutoShape 2"/>
          <p:cNvCxnSpPr>
            <a:cxnSpLocks noChangeShapeType="1"/>
            <a:stCxn id="14344" idx="6"/>
            <a:endCxn id="14346" idx="2"/>
          </p:cNvCxnSpPr>
          <p:nvPr/>
        </p:nvCxnSpPr>
        <p:spPr bwMode="auto">
          <a:xfrm>
            <a:off x="5029200" y="4038600"/>
            <a:ext cx="13716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39" name="AutoShape 3"/>
          <p:cNvCxnSpPr>
            <a:cxnSpLocks noChangeShapeType="1"/>
            <a:stCxn id="14365" idx="4"/>
            <a:endCxn id="14344" idx="0"/>
          </p:cNvCxnSpPr>
          <p:nvPr/>
        </p:nvCxnSpPr>
        <p:spPr bwMode="auto">
          <a:xfrm flipH="1">
            <a:off x="4800600" y="3352800"/>
            <a:ext cx="685800" cy="457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Combining UCS and Greedy</a:t>
            </a:r>
          </a:p>
        </p:txBody>
      </p:sp>
      <p:sp>
        <p:nvSpPr>
          <p:cNvPr id="852997" name="Rectangle 5"/>
          <p:cNvSpPr>
            <a:spLocks noGrp="1" noChangeArrowheads="1"/>
          </p:cNvSpPr>
          <p:nvPr>
            <p:ph idx="1"/>
          </p:nvPr>
        </p:nvSpPr>
        <p:spPr>
          <a:xfrm>
            <a:off x="2209800" y="13716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300" dirty="0">
                <a:solidFill>
                  <a:srgbClr val="3333FF"/>
                </a:solidFill>
                <a:latin typeface="Calibri"/>
                <a:cs typeface="Calibri"/>
              </a:rPr>
              <a:t>Uniform-cost</a:t>
            </a:r>
            <a:r>
              <a:rPr lang="en-US" sz="2300" dirty="0">
                <a:latin typeface="Calibri"/>
                <a:cs typeface="Calibri"/>
              </a:rPr>
              <a:t> </a:t>
            </a:r>
            <a:r>
              <a:rPr lang="en-US" sz="2300" dirty="0">
                <a:solidFill>
                  <a:schemeClr val="tx2"/>
                </a:solidFill>
                <a:latin typeface="Calibri"/>
                <a:cs typeface="Calibri"/>
              </a:rPr>
              <a:t>orders by path cost, or </a:t>
            </a:r>
            <a:r>
              <a:rPr lang="en-US" sz="2300" i="1" dirty="0">
                <a:solidFill>
                  <a:schemeClr val="tx2"/>
                </a:solidFill>
                <a:latin typeface="Calibri"/>
                <a:cs typeface="Calibri"/>
              </a:rPr>
              <a:t>backward cost  </a:t>
            </a:r>
            <a:r>
              <a:rPr lang="en-US" sz="2300" dirty="0">
                <a:solidFill>
                  <a:schemeClr val="tx2"/>
                </a:solidFill>
                <a:latin typeface="Calibri"/>
                <a:cs typeface="Calibri"/>
              </a:rPr>
              <a:t>g(n)</a:t>
            </a:r>
          </a:p>
          <a:p>
            <a:pPr eaLnBrk="1" hangingPunct="1">
              <a:lnSpc>
                <a:spcPct val="90000"/>
              </a:lnSpc>
            </a:pPr>
            <a:r>
              <a:rPr lang="en-US" sz="2300" dirty="0">
                <a:solidFill>
                  <a:srgbClr val="CC0000"/>
                </a:solidFill>
                <a:latin typeface="Calibri"/>
                <a:cs typeface="Calibri"/>
              </a:rPr>
              <a:t>Greedy</a:t>
            </a:r>
            <a:r>
              <a:rPr lang="en-US" sz="2300" dirty="0">
                <a:latin typeface="Calibri"/>
                <a:cs typeface="Calibri"/>
              </a:rPr>
              <a:t> </a:t>
            </a:r>
            <a:r>
              <a:rPr lang="en-US" sz="2300" dirty="0">
                <a:solidFill>
                  <a:schemeClr val="tx2"/>
                </a:solidFill>
                <a:latin typeface="Calibri"/>
                <a:cs typeface="Calibri"/>
              </a:rPr>
              <a:t>orders by goal proximity, or </a:t>
            </a:r>
            <a:r>
              <a:rPr lang="en-US" sz="2300" i="1" dirty="0">
                <a:solidFill>
                  <a:schemeClr val="tx2"/>
                </a:solidFill>
                <a:latin typeface="Calibri"/>
                <a:cs typeface="Calibri"/>
              </a:rPr>
              <a:t>forward cost  </a:t>
            </a:r>
            <a:r>
              <a:rPr lang="en-US" sz="2300" dirty="0">
                <a:solidFill>
                  <a:schemeClr val="tx2"/>
                </a:solidFill>
                <a:latin typeface="Calibri"/>
                <a:cs typeface="Calibri"/>
              </a:rPr>
              <a:t>h(n)</a:t>
            </a:r>
            <a:endParaRPr lang="en-US" sz="2300" i="1" dirty="0">
              <a:solidFill>
                <a:schemeClr val="tx2"/>
              </a:solidFill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300" dirty="0">
              <a:solidFill>
                <a:schemeClr val="tx2"/>
              </a:solidFill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3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3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3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3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3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3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3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3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3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300" dirty="0">
                <a:solidFill>
                  <a:srgbClr val="CC00CC"/>
                </a:solidFill>
                <a:latin typeface="Calibri"/>
                <a:cs typeface="Calibri"/>
              </a:rPr>
              <a:t>A* Search</a:t>
            </a:r>
            <a:r>
              <a:rPr lang="en-US" sz="2300" dirty="0">
                <a:solidFill>
                  <a:schemeClr val="tx1"/>
                </a:solidFill>
                <a:latin typeface="Calibri"/>
                <a:cs typeface="Calibri"/>
              </a:rPr>
              <a:t> orders by the sum: f(n) = g(n) + h(n)</a:t>
            </a:r>
            <a:endParaRPr lang="en-US" sz="2300" i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457200" y="3810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4343" name="Oval 7"/>
          <p:cNvSpPr>
            <a:spLocks noChangeArrowheads="1"/>
          </p:cNvSpPr>
          <p:nvPr/>
        </p:nvSpPr>
        <p:spPr bwMode="auto">
          <a:xfrm>
            <a:off x="1752600" y="3810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a</a:t>
            </a:r>
          </a:p>
        </p:txBody>
      </p:sp>
      <p:sp>
        <p:nvSpPr>
          <p:cNvPr id="14344" name="Oval 8"/>
          <p:cNvSpPr>
            <a:spLocks noChangeArrowheads="1"/>
          </p:cNvSpPr>
          <p:nvPr/>
        </p:nvSpPr>
        <p:spPr bwMode="auto">
          <a:xfrm>
            <a:off x="4572000" y="3810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d</a:t>
            </a:r>
          </a:p>
        </p:txBody>
      </p:sp>
      <p:sp>
        <p:nvSpPr>
          <p:cNvPr id="14345" name="Oval 9"/>
          <p:cNvSpPr>
            <a:spLocks noChangeArrowheads="1"/>
          </p:cNvSpPr>
          <p:nvPr/>
        </p:nvSpPr>
        <p:spPr bwMode="auto">
          <a:xfrm>
            <a:off x="1752600" y="47244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b</a:t>
            </a:r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6400800" y="3810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G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1981200" y="4191001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h=5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1676400" y="5181601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h=6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4800600" y="4343401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h=2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1066800" y="36417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1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3276600" y="2286001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8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1066800" y="4572001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1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1524000" y="42513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1</a:t>
            </a: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5562600" y="36417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2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304800" y="4191001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h=6</a:t>
            </a: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6172200" y="4343401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h=0</a:t>
            </a:r>
          </a:p>
        </p:txBody>
      </p:sp>
      <p:cxnSp>
        <p:nvCxnSpPr>
          <p:cNvPr id="14357" name="AutoShape 21"/>
          <p:cNvCxnSpPr>
            <a:cxnSpLocks noChangeShapeType="1"/>
            <a:stCxn id="14342" idx="6"/>
            <a:endCxn id="14343" idx="2"/>
          </p:cNvCxnSpPr>
          <p:nvPr/>
        </p:nvCxnSpPr>
        <p:spPr bwMode="auto">
          <a:xfrm>
            <a:off x="914400" y="4038600"/>
            <a:ext cx="8382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58" name="AutoShape 22"/>
          <p:cNvCxnSpPr>
            <a:cxnSpLocks noChangeShapeType="1"/>
            <a:stCxn id="14343" idx="4"/>
            <a:endCxn id="14345" idx="0"/>
          </p:cNvCxnSpPr>
          <p:nvPr/>
        </p:nvCxnSpPr>
        <p:spPr bwMode="auto">
          <a:xfrm>
            <a:off x="1981200" y="4267200"/>
            <a:ext cx="0" cy="457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59" name="AutoShape 23"/>
          <p:cNvCxnSpPr>
            <a:cxnSpLocks noChangeShapeType="1"/>
            <a:stCxn id="14343" idx="0"/>
            <a:endCxn id="14365" idx="1"/>
          </p:cNvCxnSpPr>
          <p:nvPr/>
        </p:nvCxnSpPr>
        <p:spPr bwMode="auto">
          <a:xfrm rot="-5400000">
            <a:off x="3228976" y="1714501"/>
            <a:ext cx="847725" cy="3343275"/>
          </a:xfrm>
          <a:prstGeom prst="curvedConnector3">
            <a:avLst>
              <a:gd name="adj1" fmla="val 134833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60" name="AutoShape 24"/>
          <p:cNvCxnSpPr>
            <a:cxnSpLocks noChangeShapeType="1"/>
            <a:stCxn id="14345" idx="2"/>
            <a:endCxn id="14361" idx="6"/>
          </p:cNvCxnSpPr>
          <p:nvPr/>
        </p:nvCxnSpPr>
        <p:spPr bwMode="auto">
          <a:xfrm rot="10800000">
            <a:off x="914400" y="4953001"/>
            <a:ext cx="8382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361" name="Oval 25"/>
          <p:cNvSpPr>
            <a:spLocks noChangeArrowheads="1"/>
          </p:cNvSpPr>
          <p:nvPr/>
        </p:nvSpPr>
        <p:spPr bwMode="auto">
          <a:xfrm>
            <a:off x="457200" y="47244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c</a:t>
            </a:r>
          </a:p>
        </p:txBody>
      </p:sp>
      <p:cxnSp>
        <p:nvCxnSpPr>
          <p:cNvPr id="14362" name="AutoShape 27"/>
          <p:cNvCxnSpPr>
            <a:cxnSpLocks noChangeShapeType="1"/>
            <a:stCxn id="14343" idx="6"/>
            <a:endCxn id="14344" idx="2"/>
          </p:cNvCxnSpPr>
          <p:nvPr/>
        </p:nvCxnSpPr>
        <p:spPr bwMode="auto">
          <a:xfrm>
            <a:off x="2209800" y="4038600"/>
            <a:ext cx="23622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363" name="Text Box 28"/>
          <p:cNvSpPr txBox="1">
            <a:spLocks noChangeArrowheads="1"/>
          </p:cNvSpPr>
          <p:nvPr/>
        </p:nvSpPr>
        <p:spPr bwMode="auto">
          <a:xfrm>
            <a:off x="304800" y="5165725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h=7</a:t>
            </a:r>
          </a:p>
        </p:txBody>
      </p:sp>
      <p:sp>
        <p:nvSpPr>
          <p:cNvPr id="14364" name="Text Box 30"/>
          <p:cNvSpPr txBox="1">
            <a:spLocks noChangeArrowheads="1"/>
          </p:cNvSpPr>
          <p:nvPr/>
        </p:nvSpPr>
        <p:spPr bwMode="auto">
          <a:xfrm>
            <a:off x="3124200" y="36417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3</a:t>
            </a:r>
          </a:p>
        </p:txBody>
      </p:sp>
      <p:sp>
        <p:nvSpPr>
          <p:cNvPr id="14365" name="Oval 31"/>
          <p:cNvSpPr>
            <a:spLocks noChangeArrowheads="1"/>
          </p:cNvSpPr>
          <p:nvPr/>
        </p:nvSpPr>
        <p:spPr bwMode="auto">
          <a:xfrm>
            <a:off x="5257800" y="2895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e</a:t>
            </a:r>
          </a:p>
        </p:txBody>
      </p:sp>
      <p:sp>
        <p:nvSpPr>
          <p:cNvPr id="14366" name="Text Box 32"/>
          <p:cNvSpPr txBox="1">
            <a:spLocks noChangeArrowheads="1"/>
          </p:cNvSpPr>
          <p:nvPr/>
        </p:nvSpPr>
        <p:spPr bwMode="auto">
          <a:xfrm>
            <a:off x="5715000" y="2895601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h=1</a:t>
            </a:r>
          </a:p>
        </p:txBody>
      </p:sp>
      <p:sp>
        <p:nvSpPr>
          <p:cNvPr id="14367" name="Text Box 33"/>
          <p:cNvSpPr txBox="1">
            <a:spLocks noChangeArrowheads="1"/>
          </p:cNvSpPr>
          <p:nvPr/>
        </p:nvSpPr>
        <p:spPr bwMode="auto">
          <a:xfrm>
            <a:off x="4724400" y="3200401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1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914400" y="4038601"/>
            <a:ext cx="1066800" cy="915988"/>
            <a:chOff x="1392" y="2544"/>
            <a:chExt cx="672" cy="577"/>
          </a:xfrm>
        </p:grpSpPr>
        <p:cxnSp>
          <p:nvCxnSpPr>
            <p:cNvPr id="14379" name="AutoShape 35"/>
            <p:cNvCxnSpPr>
              <a:cxnSpLocks noChangeShapeType="1"/>
            </p:cNvCxnSpPr>
            <p:nvPr/>
          </p:nvCxnSpPr>
          <p:spPr bwMode="auto">
            <a:xfrm>
              <a:off x="1392" y="2544"/>
              <a:ext cx="528" cy="0"/>
            </a:xfrm>
            <a:prstGeom prst="straightConnector1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triangle" w="med" len="med"/>
            </a:ln>
          </p:spPr>
        </p:cxnSp>
        <p:cxnSp>
          <p:nvCxnSpPr>
            <p:cNvPr id="14380" name="AutoShape 36"/>
            <p:cNvCxnSpPr>
              <a:cxnSpLocks noChangeShapeType="1"/>
            </p:cNvCxnSpPr>
            <p:nvPr/>
          </p:nvCxnSpPr>
          <p:spPr bwMode="auto">
            <a:xfrm>
              <a:off x="2064" y="2688"/>
              <a:ext cx="0" cy="288"/>
            </a:xfrm>
            <a:prstGeom prst="straightConnector1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triangle" w="med" len="med"/>
            </a:ln>
          </p:spPr>
        </p:cxnSp>
        <p:cxnSp>
          <p:nvCxnSpPr>
            <p:cNvPr id="14381" name="AutoShape 37"/>
            <p:cNvCxnSpPr>
              <a:cxnSpLocks noChangeShapeType="1"/>
            </p:cNvCxnSpPr>
            <p:nvPr/>
          </p:nvCxnSpPr>
          <p:spPr bwMode="auto">
            <a:xfrm rot="10800000">
              <a:off x="1392" y="3120"/>
              <a:ext cx="528" cy="1"/>
            </a:xfrm>
            <a:prstGeom prst="straightConnector1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914400" y="2962276"/>
            <a:ext cx="5486400" cy="1076325"/>
            <a:chOff x="1392" y="1872"/>
            <a:chExt cx="3456" cy="678"/>
          </a:xfrm>
        </p:grpSpPr>
        <p:cxnSp>
          <p:nvCxnSpPr>
            <p:cNvPr id="14375" name="AutoShape 39"/>
            <p:cNvCxnSpPr>
              <a:cxnSpLocks noChangeShapeType="1"/>
            </p:cNvCxnSpPr>
            <p:nvPr/>
          </p:nvCxnSpPr>
          <p:spPr bwMode="auto">
            <a:xfrm>
              <a:off x="3984" y="2550"/>
              <a:ext cx="864" cy="0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14376" name="AutoShape 40"/>
            <p:cNvCxnSpPr>
              <a:cxnSpLocks noChangeShapeType="1"/>
            </p:cNvCxnSpPr>
            <p:nvPr/>
          </p:nvCxnSpPr>
          <p:spPr bwMode="auto">
            <a:xfrm flipH="1">
              <a:off x="3840" y="2118"/>
              <a:ext cx="432" cy="288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14377" name="AutoShape 41"/>
            <p:cNvCxnSpPr>
              <a:cxnSpLocks noChangeShapeType="1"/>
            </p:cNvCxnSpPr>
            <p:nvPr/>
          </p:nvCxnSpPr>
          <p:spPr bwMode="auto">
            <a:xfrm>
              <a:off x="1392" y="2550"/>
              <a:ext cx="528" cy="0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14378" name="AutoShape 42"/>
            <p:cNvCxnSpPr>
              <a:cxnSpLocks noChangeShapeType="1"/>
            </p:cNvCxnSpPr>
            <p:nvPr/>
          </p:nvCxnSpPr>
          <p:spPr bwMode="auto">
            <a:xfrm rot="-5400000">
              <a:off x="2850" y="1086"/>
              <a:ext cx="534" cy="2106"/>
            </a:xfrm>
            <a:prstGeom prst="curvedConnector3">
              <a:avLst>
                <a:gd name="adj1" fmla="val 134833"/>
              </a:avLst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914400" y="4038600"/>
            <a:ext cx="5486400" cy="0"/>
            <a:chOff x="1392" y="2544"/>
            <a:chExt cx="3456" cy="0"/>
          </a:xfrm>
        </p:grpSpPr>
        <p:cxnSp>
          <p:nvCxnSpPr>
            <p:cNvPr id="14372" name="AutoShape 44"/>
            <p:cNvCxnSpPr>
              <a:cxnSpLocks noChangeShapeType="1"/>
            </p:cNvCxnSpPr>
            <p:nvPr/>
          </p:nvCxnSpPr>
          <p:spPr bwMode="auto">
            <a:xfrm>
              <a:off x="3984" y="2544"/>
              <a:ext cx="864" cy="0"/>
            </a:xfrm>
            <a:prstGeom prst="straightConnector1">
              <a:avLst/>
            </a:prstGeom>
            <a:noFill/>
            <a:ln w="38100">
              <a:solidFill>
                <a:srgbClr val="CC00CC"/>
              </a:solidFill>
              <a:round/>
              <a:headEnd/>
              <a:tailEnd type="triangle" w="med" len="med"/>
            </a:ln>
          </p:spPr>
        </p:cxnSp>
        <p:cxnSp>
          <p:nvCxnSpPr>
            <p:cNvPr id="14373" name="AutoShape 45"/>
            <p:cNvCxnSpPr>
              <a:cxnSpLocks noChangeShapeType="1"/>
            </p:cNvCxnSpPr>
            <p:nvPr/>
          </p:nvCxnSpPr>
          <p:spPr bwMode="auto">
            <a:xfrm>
              <a:off x="1392" y="2544"/>
              <a:ext cx="528" cy="0"/>
            </a:xfrm>
            <a:prstGeom prst="straightConnector1">
              <a:avLst/>
            </a:prstGeom>
            <a:noFill/>
            <a:ln w="38100">
              <a:solidFill>
                <a:srgbClr val="CC00CC"/>
              </a:solidFill>
              <a:round/>
              <a:headEnd/>
              <a:tailEnd type="triangle" w="med" len="med"/>
            </a:ln>
          </p:spPr>
        </p:cxnSp>
        <p:cxnSp>
          <p:nvCxnSpPr>
            <p:cNvPr id="14374" name="AutoShape 46"/>
            <p:cNvCxnSpPr>
              <a:cxnSpLocks noChangeShapeType="1"/>
            </p:cNvCxnSpPr>
            <p:nvPr/>
          </p:nvCxnSpPr>
          <p:spPr bwMode="auto">
            <a:xfrm>
              <a:off x="2208" y="2544"/>
              <a:ext cx="1488" cy="0"/>
            </a:xfrm>
            <a:prstGeom prst="straightConnector1">
              <a:avLst/>
            </a:prstGeom>
            <a:noFill/>
            <a:ln w="38100">
              <a:solidFill>
                <a:srgbClr val="CC00CC"/>
              </a:solidFill>
              <a:round/>
              <a:headEnd/>
              <a:tailEnd type="triangle" w="med" len="med"/>
            </a:ln>
          </p:spPr>
        </p:cxnSp>
      </p:grpSp>
      <p:sp>
        <p:nvSpPr>
          <p:cNvPr id="14371" name="Text Box 50"/>
          <p:cNvSpPr txBox="1">
            <a:spLocks noChangeArrowheads="1"/>
          </p:cNvSpPr>
          <p:nvPr/>
        </p:nvSpPr>
        <p:spPr bwMode="auto">
          <a:xfrm>
            <a:off x="9296400" y="6457892"/>
            <a:ext cx="28194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Example: </a:t>
            </a:r>
            <a:r>
              <a:rPr lang="en-US" sz="2000" dirty="0" err="1">
                <a:latin typeface="Calibri"/>
                <a:cs typeface="Calibri"/>
              </a:rPr>
              <a:t>Teg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Grenager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47" name="Oval 6"/>
          <p:cNvSpPr>
            <a:spLocks noChangeArrowheads="1"/>
          </p:cNvSpPr>
          <p:nvPr/>
        </p:nvSpPr>
        <p:spPr bwMode="auto">
          <a:xfrm>
            <a:off x="9753600" y="2362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48" name="Oval 7"/>
          <p:cNvSpPr>
            <a:spLocks noChangeArrowheads="1"/>
          </p:cNvSpPr>
          <p:nvPr/>
        </p:nvSpPr>
        <p:spPr bwMode="auto">
          <a:xfrm>
            <a:off x="9220200" y="29718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a</a:t>
            </a:r>
          </a:p>
        </p:txBody>
      </p:sp>
      <p:sp>
        <p:nvSpPr>
          <p:cNvPr id="49" name="Oval 9"/>
          <p:cNvSpPr>
            <a:spLocks noChangeArrowheads="1"/>
          </p:cNvSpPr>
          <p:nvPr/>
        </p:nvSpPr>
        <p:spPr bwMode="auto">
          <a:xfrm>
            <a:off x="8686800" y="3886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b</a:t>
            </a:r>
          </a:p>
        </p:txBody>
      </p:sp>
      <p:sp>
        <p:nvSpPr>
          <p:cNvPr id="50" name="Oval 25"/>
          <p:cNvSpPr>
            <a:spLocks noChangeArrowheads="1"/>
          </p:cNvSpPr>
          <p:nvPr/>
        </p:nvSpPr>
        <p:spPr bwMode="auto">
          <a:xfrm>
            <a:off x="8686800" y="4800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c</a:t>
            </a:r>
          </a:p>
        </p:txBody>
      </p:sp>
      <p:sp>
        <p:nvSpPr>
          <p:cNvPr id="51" name="Oval 31"/>
          <p:cNvSpPr>
            <a:spLocks noChangeArrowheads="1"/>
          </p:cNvSpPr>
          <p:nvPr/>
        </p:nvSpPr>
        <p:spPr bwMode="auto">
          <a:xfrm>
            <a:off x="10896600" y="3886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e</a:t>
            </a:r>
          </a:p>
        </p:txBody>
      </p:sp>
      <p:sp>
        <p:nvSpPr>
          <p:cNvPr id="52" name="Oval 8"/>
          <p:cNvSpPr>
            <a:spLocks noChangeArrowheads="1"/>
          </p:cNvSpPr>
          <p:nvPr/>
        </p:nvSpPr>
        <p:spPr bwMode="auto">
          <a:xfrm>
            <a:off x="9448800" y="3886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d</a:t>
            </a:r>
          </a:p>
        </p:txBody>
      </p:sp>
      <p:sp>
        <p:nvSpPr>
          <p:cNvPr id="53" name="Oval 8"/>
          <p:cNvSpPr>
            <a:spLocks noChangeArrowheads="1"/>
          </p:cNvSpPr>
          <p:nvPr/>
        </p:nvSpPr>
        <p:spPr bwMode="auto">
          <a:xfrm>
            <a:off x="10896600" y="4800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d</a:t>
            </a:r>
          </a:p>
        </p:txBody>
      </p:sp>
      <p:sp>
        <p:nvSpPr>
          <p:cNvPr id="54" name="Oval 10"/>
          <p:cNvSpPr>
            <a:spLocks noChangeArrowheads="1"/>
          </p:cNvSpPr>
          <p:nvPr/>
        </p:nvSpPr>
        <p:spPr bwMode="auto">
          <a:xfrm>
            <a:off x="9448800" y="4800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G</a:t>
            </a:r>
          </a:p>
        </p:txBody>
      </p:sp>
      <p:sp>
        <p:nvSpPr>
          <p:cNvPr id="55" name="Oval 10"/>
          <p:cNvSpPr>
            <a:spLocks noChangeArrowheads="1"/>
          </p:cNvSpPr>
          <p:nvPr/>
        </p:nvSpPr>
        <p:spPr bwMode="auto">
          <a:xfrm>
            <a:off x="10896600" y="5715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G</a:t>
            </a:r>
          </a:p>
        </p:txBody>
      </p:sp>
      <p:cxnSp>
        <p:nvCxnSpPr>
          <p:cNvPr id="7" name="Straight Connector 6"/>
          <p:cNvCxnSpPr>
            <a:stCxn id="47" idx="4"/>
            <a:endCxn id="48" idx="7"/>
          </p:cNvCxnSpPr>
          <p:nvPr/>
        </p:nvCxnSpPr>
        <p:spPr>
          <a:xfrm flipH="1">
            <a:off x="9610445" y="2819400"/>
            <a:ext cx="371755" cy="21935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8" idx="4"/>
            <a:endCxn id="52" idx="0"/>
          </p:cNvCxnSpPr>
          <p:nvPr/>
        </p:nvCxnSpPr>
        <p:spPr>
          <a:xfrm>
            <a:off x="9448800" y="3429000"/>
            <a:ext cx="2286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1" idx="4"/>
            <a:endCxn id="53" idx="0"/>
          </p:cNvCxnSpPr>
          <p:nvPr/>
        </p:nvCxnSpPr>
        <p:spPr>
          <a:xfrm>
            <a:off x="11125200" y="43434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2" idx="4"/>
            <a:endCxn id="54" idx="0"/>
          </p:cNvCxnSpPr>
          <p:nvPr/>
        </p:nvCxnSpPr>
        <p:spPr>
          <a:xfrm>
            <a:off x="9677400" y="43434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1" idx="0"/>
            <a:endCxn id="48" idx="4"/>
          </p:cNvCxnSpPr>
          <p:nvPr/>
        </p:nvCxnSpPr>
        <p:spPr>
          <a:xfrm flipH="1" flipV="1">
            <a:off x="9448800" y="3429000"/>
            <a:ext cx="16764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48" idx="4"/>
            <a:endCxn id="49" idx="0"/>
          </p:cNvCxnSpPr>
          <p:nvPr/>
        </p:nvCxnSpPr>
        <p:spPr>
          <a:xfrm flipH="1">
            <a:off x="8915400" y="3429000"/>
            <a:ext cx="5334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49" idx="4"/>
            <a:endCxn id="50" idx="0"/>
          </p:cNvCxnSpPr>
          <p:nvPr/>
        </p:nvCxnSpPr>
        <p:spPr>
          <a:xfrm>
            <a:off x="8915400" y="43434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53" idx="4"/>
            <a:endCxn id="55" idx="0"/>
          </p:cNvCxnSpPr>
          <p:nvPr/>
        </p:nvCxnSpPr>
        <p:spPr>
          <a:xfrm>
            <a:off x="11125200" y="52578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 Box 19"/>
          <p:cNvSpPr txBox="1">
            <a:spLocks noChangeArrowheads="1"/>
          </p:cNvSpPr>
          <p:nvPr/>
        </p:nvSpPr>
        <p:spPr bwMode="auto">
          <a:xfrm>
            <a:off x="10287000" y="2209800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0 h=6</a:t>
            </a:r>
          </a:p>
        </p:txBody>
      </p:sp>
      <p:sp>
        <p:nvSpPr>
          <p:cNvPr id="65" name="Text Box 19"/>
          <p:cNvSpPr txBox="1">
            <a:spLocks noChangeArrowheads="1"/>
          </p:cNvSpPr>
          <p:nvPr/>
        </p:nvSpPr>
        <p:spPr bwMode="auto">
          <a:xfrm>
            <a:off x="8458200" y="2797316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1 h=5</a:t>
            </a:r>
          </a:p>
        </p:txBody>
      </p:sp>
      <p:sp>
        <p:nvSpPr>
          <p:cNvPr id="66" name="Text Box 19"/>
          <p:cNvSpPr txBox="1">
            <a:spLocks noChangeArrowheads="1"/>
          </p:cNvSpPr>
          <p:nvPr/>
        </p:nvSpPr>
        <p:spPr bwMode="auto">
          <a:xfrm>
            <a:off x="7848600" y="3733800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2 h=6</a:t>
            </a:r>
          </a:p>
        </p:txBody>
      </p:sp>
      <p:sp>
        <p:nvSpPr>
          <p:cNvPr id="67" name="Text Box 19"/>
          <p:cNvSpPr txBox="1">
            <a:spLocks noChangeArrowheads="1"/>
          </p:cNvSpPr>
          <p:nvPr/>
        </p:nvSpPr>
        <p:spPr bwMode="auto">
          <a:xfrm>
            <a:off x="7848600" y="4626116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3 h=7</a:t>
            </a:r>
          </a:p>
        </p:txBody>
      </p:sp>
      <p:sp>
        <p:nvSpPr>
          <p:cNvPr id="68" name="Text Box 19"/>
          <p:cNvSpPr txBox="1">
            <a:spLocks noChangeArrowheads="1"/>
          </p:cNvSpPr>
          <p:nvPr/>
        </p:nvSpPr>
        <p:spPr bwMode="auto">
          <a:xfrm>
            <a:off x="9829800" y="3810000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4 h=2</a:t>
            </a:r>
          </a:p>
        </p:txBody>
      </p:sp>
      <p:sp>
        <p:nvSpPr>
          <p:cNvPr id="69" name="Text Box 19"/>
          <p:cNvSpPr txBox="1">
            <a:spLocks noChangeArrowheads="1"/>
          </p:cNvSpPr>
          <p:nvPr/>
        </p:nvSpPr>
        <p:spPr bwMode="auto">
          <a:xfrm>
            <a:off x="9829800" y="4648200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6 h=0</a:t>
            </a:r>
          </a:p>
        </p:txBody>
      </p:sp>
      <p:sp>
        <p:nvSpPr>
          <p:cNvPr id="70" name="Text Box 19"/>
          <p:cNvSpPr txBox="1">
            <a:spLocks noChangeArrowheads="1"/>
          </p:cNvSpPr>
          <p:nvPr/>
        </p:nvSpPr>
        <p:spPr bwMode="auto">
          <a:xfrm>
            <a:off x="11277600" y="3711716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9 h=1</a:t>
            </a:r>
          </a:p>
        </p:txBody>
      </p:sp>
      <p:sp>
        <p:nvSpPr>
          <p:cNvPr id="71" name="Text Box 19"/>
          <p:cNvSpPr txBox="1">
            <a:spLocks noChangeArrowheads="1"/>
          </p:cNvSpPr>
          <p:nvPr/>
        </p:nvSpPr>
        <p:spPr bwMode="auto">
          <a:xfrm>
            <a:off x="11277600" y="4702316"/>
            <a:ext cx="9144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10 h=2</a:t>
            </a:r>
          </a:p>
        </p:txBody>
      </p:sp>
      <p:sp>
        <p:nvSpPr>
          <p:cNvPr id="72" name="Text Box 19"/>
          <p:cNvSpPr txBox="1">
            <a:spLocks noChangeArrowheads="1"/>
          </p:cNvSpPr>
          <p:nvPr/>
        </p:nvSpPr>
        <p:spPr bwMode="auto">
          <a:xfrm>
            <a:off x="11277600" y="5562600"/>
            <a:ext cx="9144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12 h=0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997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When should A* terminate?</a:t>
            </a:r>
          </a:p>
        </p:txBody>
      </p:sp>
      <p:sp>
        <p:nvSpPr>
          <p:cNvPr id="798748" name="Rectangle 28"/>
          <p:cNvSpPr>
            <a:spLocks noGrp="1" noChangeArrowheads="1"/>
          </p:cNvSpPr>
          <p:nvPr>
            <p:ph idx="1"/>
          </p:nvPr>
        </p:nvSpPr>
        <p:spPr>
          <a:xfrm>
            <a:off x="2209800" y="1447800"/>
            <a:ext cx="9728200" cy="4105174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Should we stop when we </a:t>
            </a:r>
            <a:r>
              <a:rPr lang="en-US" dirty="0" err="1">
                <a:latin typeface="Calibri"/>
                <a:cs typeface="Calibri"/>
              </a:rPr>
              <a:t>enqueue</a:t>
            </a:r>
            <a:r>
              <a:rPr lang="en-US" dirty="0">
                <a:latin typeface="Calibri"/>
                <a:cs typeface="Calibri"/>
              </a:rPr>
              <a:t> a goal?</a:t>
            </a: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No: only stop when we </a:t>
            </a:r>
            <a:r>
              <a:rPr lang="en-US" dirty="0" err="1">
                <a:latin typeface="Calibri"/>
                <a:cs typeface="Calibri"/>
              </a:rPr>
              <a:t>dequeue</a:t>
            </a:r>
            <a:r>
              <a:rPr lang="en-US" dirty="0">
                <a:latin typeface="Calibri"/>
                <a:cs typeface="Calibri"/>
              </a:rPr>
              <a:t> a goal</a:t>
            </a:r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3276600" y="3505200"/>
            <a:ext cx="609600" cy="595312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8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5365" name="AutoShape 6"/>
          <p:cNvSpPr>
            <a:spLocks noChangeArrowheads="1"/>
          </p:cNvSpPr>
          <p:nvPr/>
        </p:nvSpPr>
        <p:spPr bwMode="auto">
          <a:xfrm>
            <a:off x="5867400" y="4419600"/>
            <a:ext cx="609600" cy="595312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800" b="1" dirty="0">
                <a:latin typeface="Calibri"/>
                <a:cs typeface="Calibri"/>
              </a:rPr>
              <a:t>B</a:t>
            </a:r>
          </a:p>
        </p:txBody>
      </p:sp>
      <p:sp>
        <p:nvSpPr>
          <p:cNvPr id="15366" name="AutoShape 8"/>
          <p:cNvSpPr>
            <a:spLocks noChangeArrowheads="1"/>
          </p:cNvSpPr>
          <p:nvPr/>
        </p:nvSpPr>
        <p:spPr bwMode="auto">
          <a:xfrm>
            <a:off x="5867400" y="2528888"/>
            <a:ext cx="609600" cy="595312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800" b="1" dirty="0">
                <a:latin typeface="Calibri"/>
                <a:cs typeface="Calibri"/>
              </a:rPr>
              <a:t>A</a:t>
            </a:r>
          </a:p>
        </p:txBody>
      </p:sp>
      <p:sp>
        <p:nvSpPr>
          <p:cNvPr id="15367" name="AutoShape 9"/>
          <p:cNvSpPr>
            <a:spLocks noChangeArrowheads="1"/>
          </p:cNvSpPr>
          <p:nvPr/>
        </p:nvSpPr>
        <p:spPr bwMode="auto">
          <a:xfrm>
            <a:off x="8382000" y="3519488"/>
            <a:ext cx="609600" cy="595312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800" b="1" dirty="0">
                <a:latin typeface="Calibri"/>
                <a:cs typeface="Calibri"/>
              </a:rPr>
              <a:t>G</a:t>
            </a:r>
          </a:p>
        </p:txBody>
      </p:sp>
      <p:sp>
        <p:nvSpPr>
          <p:cNvPr id="15368" name="Line 10"/>
          <p:cNvSpPr>
            <a:spLocks noChangeShapeType="1"/>
          </p:cNvSpPr>
          <p:nvPr/>
        </p:nvSpPr>
        <p:spPr bwMode="auto">
          <a:xfrm>
            <a:off x="6477000" y="2819400"/>
            <a:ext cx="19050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5369" name="Line 13"/>
          <p:cNvSpPr>
            <a:spLocks noChangeShapeType="1"/>
          </p:cNvSpPr>
          <p:nvPr/>
        </p:nvSpPr>
        <p:spPr bwMode="auto">
          <a:xfrm flipH="1">
            <a:off x="3886200" y="2819400"/>
            <a:ext cx="1981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lg" len="med"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5370" name="Line 14"/>
          <p:cNvSpPr>
            <a:spLocks noChangeShapeType="1"/>
          </p:cNvSpPr>
          <p:nvPr/>
        </p:nvSpPr>
        <p:spPr bwMode="auto">
          <a:xfrm>
            <a:off x="3886200" y="3962400"/>
            <a:ext cx="1981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5371" name="Line 15"/>
          <p:cNvSpPr>
            <a:spLocks noChangeShapeType="1"/>
          </p:cNvSpPr>
          <p:nvPr/>
        </p:nvSpPr>
        <p:spPr bwMode="auto">
          <a:xfrm flipH="1">
            <a:off x="6477000" y="3962400"/>
            <a:ext cx="19050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lg" len="med"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5372" name="Text Box 16"/>
          <p:cNvSpPr txBox="1">
            <a:spLocks noChangeArrowheads="1"/>
          </p:cNvSpPr>
          <p:nvPr/>
        </p:nvSpPr>
        <p:spPr bwMode="auto">
          <a:xfrm>
            <a:off x="4572000" y="2667000"/>
            <a:ext cx="45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Calibri"/>
                <a:cs typeface="Calibri"/>
              </a:rPr>
              <a:t>2</a:t>
            </a:r>
          </a:p>
        </p:txBody>
      </p:sp>
      <p:sp>
        <p:nvSpPr>
          <p:cNvPr id="15373" name="Text Box 19"/>
          <p:cNvSpPr txBox="1">
            <a:spLocks noChangeArrowheads="1"/>
          </p:cNvSpPr>
          <p:nvPr/>
        </p:nvSpPr>
        <p:spPr bwMode="auto">
          <a:xfrm>
            <a:off x="7315200" y="4433888"/>
            <a:ext cx="45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Calibri"/>
                <a:cs typeface="Calibri"/>
              </a:rPr>
              <a:t>3</a:t>
            </a:r>
          </a:p>
        </p:txBody>
      </p:sp>
      <p:sp>
        <p:nvSpPr>
          <p:cNvPr id="15374" name="Text Box 20"/>
          <p:cNvSpPr txBox="1">
            <a:spLocks noChangeArrowheads="1"/>
          </p:cNvSpPr>
          <p:nvPr/>
        </p:nvSpPr>
        <p:spPr bwMode="auto">
          <a:xfrm>
            <a:off x="7315200" y="2681288"/>
            <a:ext cx="45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Calibri"/>
                <a:cs typeface="Calibri"/>
              </a:rPr>
              <a:t>2</a:t>
            </a:r>
          </a:p>
        </p:txBody>
      </p:sp>
      <p:sp>
        <p:nvSpPr>
          <p:cNvPr id="15375" name="Text Box 21"/>
          <p:cNvSpPr txBox="1">
            <a:spLocks noChangeArrowheads="1"/>
          </p:cNvSpPr>
          <p:nvPr/>
        </p:nvSpPr>
        <p:spPr bwMode="auto">
          <a:xfrm>
            <a:off x="4572000" y="4419600"/>
            <a:ext cx="45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Calibri"/>
                <a:cs typeface="Calibri"/>
              </a:rPr>
              <a:t>2</a:t>
            </a:r>
          </a:p>
        </p:txBody>
      </p:sp>
      <p:sp>
        <p:nvSpPr>
          <p:cNvPr id="15376" name="Text Box 22"/>
          <p:cNvSpPr txBox="1">
            <a:spLocks noChangeArrowheads="1"/>
          </p:cNvSpPr>
          <p:nvPr/>
        </p:nvSpPr>
        <p:spPr bwMode="auto">
          <a:xfrm>
            <a:off x="5867400" y="5040870"/>
            <a:ext cx="9144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latin typeface="Calibri"/>
                <a:cs typeface="Calibri"/>
              </a:rPr>
              <a:t>h = 1</a:t>
            </a:r>
          </a:p>
        </p:txBody>
      </p:sp>
      <p:sp>
        <p:nvSpPr>
          <p:cNvPr id="15377" name="Text Box 25"/>
          <p:cNvSpPr txBox="1">
            <a:spLocks noChangeArrowheads="1"/>
          </p:cNvSpPr>
          <p:nvPr/>
        </p:nvSpPr>
        <p:spPr bwMode="auto">
          <a:xfrm>
            <a:off x="5867400" y="2145270"/>
            <a:ext cx="9144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latin typeface="Calibri"/>
                <a:cs typeface="Calibri"/>
              </a:rPr>
              <a:t>h = 2</a:t>
            </a:r>
          </a:p>
        </p:txBody>
      </p:sp>
      <p:sp>
        <p:nvSpPr>
          <p:cNvPr id="15378" name="Text Box 26"/>
          <p:cNvSpPr txBox="1">
            <a:spLocks noChangeArrowheads="1"/>
          </p:cNvSpPr>
          <p:nvPr/>
        </p:nvSpPr>
        <p:spPr bwMode="auto">
          <a:xfrm>
            <a:off x="7620000" y="3593070"/>
            <a:ext cx="9144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latin typeface="Calibri"/>
                <a:cs typeface="Calibri"/>
              </a:rPr>
              <a:t>h = 0</a:t>
            </a:r>
          </a:p>
        </p:txBody>
      </p:sp>
      <p:sp>
        <p:nvSpPr>
          <p:cNvPr id="15379" name="Text Box 27"/>
          <p:cNvSpPr txBox="1">
            <a:spLocks noChangeArrowheads="1"/>
          </p:cNvSpPr>
          <p:nvPr/>
        </p:nvSpPr>
        <p:spPr bwMode="auto">
          <a:xfrm>
            <a:off x="3962400" y="3593070"/>
            <a:ext cx="9144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latin typeface="Calibri"/>
                <a:cs typeface="Calibri"/>
              </a:rPr>
              <a:t>h =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Calibri"/>
                <a:cs typeface="Calibri"/>
              </a:rPr>
              <a:t>Is A* Optimal?</a:t>
            </a:r>
          </a:p>
        </p:txBody>
      </p:sp>
      <p:sp>
        <p:nvSpPr>
          <p:cNvPr id="803856" name="Rectangle 16"/>
          <p:cNvSpPr>
            <a:spLocks noGrp="1" noChangeArrowheads="1"/>
          </p:cNvSpPr>
          <p:nvPr>
            <p:ph idx="1"/>
          </p:nvPr>
        </p:nvSpPr>
        <p:spPr>
          <a:xfrm>
            <a:off x="2209800" y="5181599"/>
            <a:ext cx="9575800" cy="94456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cs typeface="Calibri"/>
              </a:rPr>
              <a:t>What went wrong?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cs typeface="Calibri"/>
              </a:rPr>
              <a:t>Actual bad goal cost &lt; estimated good goal cost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cs typeface="Calibri"/>
              </a:rPr>
              <a:t>We need estimates to be less than actual costs!</a:t>
            </a:r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5791200" y="1752598"/>
            <a:ext cx="609600" cy="571501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800" b="1" dirty="0">
                <a:latin typeface="Calibri"/>
                <a:cs typeface="Calibri"/>
              </a:rPr>
              <a:t>A</a:t>
            </a: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8763000" y="3238499"/>
            <a:ext cx="609600" cy="571501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800" b="1" dirty="0">
                <a:latin typeface="Calibri"/>
                <a:cs typeface="Calibri"/>
              </a:rPr>
              <a:t>G</a:t>
            </a: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2819400" y="3124198"/>
            <a:ext cx="609600" cy="571501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8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886200" y="1752599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Calibri"/>
                <a:cs typeface="Calibri"/>
              </a:rPr>
              <a:t>1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7848600" y="1752599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Calibri"/>
                <a:cs typeface="Calibri"/>
              </a:rPr>
              <a:t>3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5715000" y="1295399"/>
            <a:ext cx="9144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 = 6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9448800" y="3288269"/>
            <a:ext cx="9144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 = 0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0" y="4038600"/>
            <a:ext cx="1219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atin typeface="Calibri"/>
                <a:cs typeface="Calibri"/>
              </a:rPr>
              <a:t>5</a:t>
            </a:r>
          </a:p>
        </p:txBody>
      </p:sp>
      <p:sp>
        <p:nvSpPr>
          <p:cNvPr id="16398" name="Text Box 15"/>
          <p:cNvSpPr txBox="1">
            <a:spLocks noChangeArrowheads="1"/>
          </p:cNvSpPr>
          <p:nvPr/>
        </p:nvSpPr>
        <p:spPr bwMode="auto">
          <a:xfrm>
            <a:off x="3505200" y="3200399"/>
            <a:ext cx="7620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</a:t>
            </a:r>
            <a:r>
              <a:rPr lang="en-US" sz="2000" dirty="0">
                <a:latin typeface="Calibri"/>
                <a:cs typeface="Calibri"/>
              </a:rPr>
              <a:t> = </a:t>
            </a:r>
            <a:r>
              <a:rPr lang="en-US" sz="2000" i="1" dirty="0">
                <a:latin typeface="Calibri"/>
                <a:cs typeface="Calibri"/>
              </a:rPr>
              <a:t>7</a:t>
            </a:r>
          </a:p>
        </p:txBody>
      </p:sp>
      <p:cxnSp>
        <p:nvCxnSpPr>
          <p:cNvPr id="26" name="Curved Connector 25"/>
          <p:cNvCxnSpPr>
            <a:stCxn id="16389" idx="2"/>
            <a:endCxn id="16388" idx="2"/>
          </p:cNvCxnSpPr>
          <p:nvPr/>
        </p:nvCxnSpPr>
        <p:spPr>
          <a:xfrm rot="16200000" flipH="1">
            <a:off x="6038850" y="781049"/>
            <a:ext cx="114301" cy="5943600"/>
          </a:xfrm>
          <a:prstGeom prst="curvedConnector3">
            <a:avLst>
              <a:gd name="adj1" fmla="val 792305"/>
            </a:avLst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16389" idx="0"/>
            <a:endCxn id="16387" idx="1"/>
          </p:cNvCxnSpPr>
          <p:nvPr/>
        </p:nvCxnSpPr>
        <p:spPr>
          <a:xfrm rot="5400000" flipH="1" flipV="1">
            <a:off x="3914776" y="1247774"/>
            <a:ext cx="1085849" cy="2667000"/>
          </a:xfrm>
          <a:prstGeom prst="curvedConnector2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27"/>
          <p:cNvCxnSpPr>
            <a:stCxn id="16387" idx="3"/>
            <a:endCxn id="16388" idx="0"/>
          </p:cNvCxnSpPr>
          <p:nvPr/>
        </p:nvCxnSpPr>
        <p:spPr>
          <a:xfrm>
            <a:off x="6400800" y="2038349"/>
            <a:ext cx="2667000" cy="1200150"/>
          </a:xfrm>
          <a:prstGeom prst="curvedConnector2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Admissible Heuristics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6543" y="1219379"/>
            <a:ext cx="6398914" cy="483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406619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Idea: Admissibility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068" y="1143000"/>
            <a:ext cx="5555264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1595" y="1143152"/>
            <a:ext cx="5397497" cy="4076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57200" y="5257800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Calibri" pitchFamily="34" charset="0"/>
              </a:rPr>
              <a:t>Inadmissible (pessimistic) heuristics break optimality by trapping good plans on the fringe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000" y="5257800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Calibri" pitchFamily="34" charset="0"/>
              </a:rPr>
              <a:t>Admissible (optimistic) heuristics slow down bad plans but never outweigh true costs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Recap: Search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3873" y="76200"/>
            <a:ext cx="8067052" cy="6057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92685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Admissible Heuristics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11277600" cy="4876800"/>
          </a:xfrm>
        </p:spPr>
        <p:txBody>
          <a:bodyPr/>
          <a:lstStyle/>
          <a:p>
            <a:pPr eaLnBrk="1" hangingPunct="1"/>
            <a:r>
              <a:rPr lang="en-US" dirty="0"/>
              <a:t>A heuristic </a:t>
            </a:r>
            <a:r>
              <a:rPr lang="en-US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/>
              <a:t> is </a:t>
            </a:r>
            <a:r>
              <a:rPr lang="en-US" i="1" dirty="0">
                <a:solidFill>
                  <a:srgbClr val="C00000"/>
                </a:solidFill>
              </a:rPr>
              <a:t>admissible</a:t>
            </a:r>
            <a:r>
              <a:rPr lang="en-US" i="1" dirty="0"/>
              <a:t> </a:t>
            </a:r>
            <a:r>
              <a:rPr lang="en-US" dirty="0"/>
              <a:t>(optimistic) if: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dirty="0"/>
              <a:t>	where               is the true cost to a nearest goal</a:t>
            </a:r>
          </a:p>
          <a:p>
            <a:pPr eaLnBrk="1" hangingPunct="1">
              <a:buFont typeface="Wingdings" pitchFamily="2" charset="2"/>
              <a:buNone/>
            </a:pPr>
            <a:endParaRPr lang="en-US" sz="1600" dirty="0"/>
          </a:p>
          <a:p>
            <a:pPr eaLnBrk="1" hangingPunct="1"/>
            <a:r>
              <a:rPr lang="en-US" dirty="0"/>
              <a:t>Examples: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Coming up with admissible heuristics is most of what’s involved in using A* in practice.</a:t>
            </a:r>
          </a:p>
        </p:txBody>
      </p:sp>
      <p:pic>
        <p:nvPicPr>
          <p:cNvPr id="20" name="Picture 1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4343400" y="2133600"/>
            <a:ext cx="3130785" cy="403304"/>
          </a:xfrm>
          <a:prstGeom prst="rect">
            <a:avLst/>
          </a:prstGeom>
          <a:noFill/>
          <a:ln/>
          <a:effectLst/>
        </p:spPr>
      </p:pic>
      <p:pic>
        <p:nvPicPr>
          <p:cNvPr id="17413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2949575"/>
            <a:ext cx="979488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7661275" y="4114804"/>
            <a:ext cx="2641750" cy="599323"/>
            <a:chOff x="2098675" y="4903173"/>
            <a:chExt cx="1406525" cy="319544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2727325" y="5028769"/>
              <a:ext cx="495300" cy="0"/>
            </a:xfrm>
            <a:prstGeom prst="line">
              <a:avLst/>
            </a:prstGeom>
            <a:ln w="762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2655888" y="5125744"/>
              <a:ext cx="636587" cy="0"/>
            </a:xfrm>
            <a:prstGeom prst="line">
              <a:avLst/>
            </a:prstGeom>
            <a:ln w="762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2479675" y="4930204"/>
              <a:ext cx="1025525" cy="1590"/>
            </a:xfrm>
            <a:prstGeom prst="line">
              <a:avLst/>
            </a:prstGeom>
            <a:ln w="76200">
              <a:solidFill>
                <a:srgbClr val="6633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2586038" y="5221128"/>
              <a:ext cx="812800" cy="1589"/>
            </a:xfrm>
            <a:prstGeom prst="line">
              <a:avLst/>
            </a:prstGeom>
            <a:ln w="762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24" name="TextBox 150"/>
            <p:cNvSpPr txBox="1">
              <a:spLocks noChangeArrowheads="1"/>
            </p:cNvSpPr>
            <p:nvPr/>
          </p:nvSpPr>
          <p:spPr bwMode="auto">
            <a:xfrm>
              <a:off x="2098675" y="4903173"/>
              <a:ext cx="304800" cy="27896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4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3314701" y="3962400"/>
            <a:ext cx="2663825" cy="1196975"/>
            <a:chOff x="4724400" y="4114800"/>
            <a:chExt cx="2663541" cy="1197700"/>
          </a:xfrm>
        </p:grpSpPr>
        <p:pic>
          <p:nvPicPr>
            <p:cNvPr id="17416" name="Picture 2" descr="Z:\Shared with PC\smallMaze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724400" y="4114800"/>
              <a:ext cx="2663541" cy="119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Straight Arrow Connector 13"/>
            <p:cNvCxnSpPr/>
            <p:nvPr/>
          </p:nvCxnSpPr>
          <p:spPr bwMode="auto">
            <a:xfrm rot="10800000" flipV="1">
              <a:off x="4952976" y="4553215"/>
              <a:ext cx="1125418" cy="19062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18" name="TextBox 17"/>
            <p:cNvSpPr txBox="1">
              <a:spLocks noChangeArrowheads="1"/>
            </p:cNvSpPr>
            <p:nvPr/>
          </p:nvSpPr>
          <p:spPr bwMode="auto">
            <a:xfrm>
              <a:off x="5105401" y="4648200"/>
              <a:ext cx="548590" cy="523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  <a:latin typeface="Calibri"/>
                  <a:cs typeface="Calibri"/>
                </a:rPr>
                <a:t>15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rot="5400000">
              <a:off x="4648785" y="4876468"/>
              <a:ext cx="609969" cy="1588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Optimality of A* Tree Search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6501" y="1753559"/>
            <a:ext cx="5862797" cy="422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429009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Optimality of A* Tree Search</a:t>
            </a:r>
          </a:p>
        </p:txBody>
      </p:sp>
      <p:sp>
        <p:nvSpPr>
          <p:cNvPr id="18447" name="Content Placeholder 19"/>
          <p:cNvSpPr>
            <a:spLocks noGrp="1"/>
          </p:cNvSpPr>
          <p:nvPr>
            <p:ph idx="1"/>
          </p:nvPr>
        </p:nvSpPr>
        <p:spPr>
          <a:xfrm>
            <a:off x="1371440" y="1447800"/>
            <a:ext cx="50292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>
                <a:latin typeface="Calibri"/>
                <a:cs typeface="Calibri"/>
              </a:rPr>
              <a:t>Assume:</a:t>
            </a:r>
          </a:p>
          <a:p>
            <a:r>
              <a:rPr lang="en-US" sz="2400" dirty="0">
                <a:latin typeface="Calibri"/>
                <a:cs typeface="Calibri"/>
              </a:rPr>
              <a:t>A is an optimal goal node</a:t>
            </a:r>
          </a:p>
          <a:p>
            <a:r>
              <a:rPr lang="en-US" sz="2400" dirty="0">
                <a:latin typeface="Calibri"/>
                <a:cs typeface="Calibri"/>
              </a:rPr>
              <a:t>B is a suboptimal goal node</a:t>
            </a:r>
          </a:p>
          <a:p>
            <a:r>
              <a:rPr lang="en-US" sz="2400" dirty="0">
                <a:latin typeface="Calibri"/>
                <a:cs typeface="Calibri"/>
              </a:rPr>
              <a:t>h is admissible</a:t>
            </a:r>
          </a:p>
          <a:p>
            <a:pPr>
              <a:lnSpc>
                <a:spcPct val="150000"/>
              </a:lnSpc>
            </a:pPr>
            <a:endParaRPr lang="en-US" sz="1200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  <a:buNone/>
            </a:pPr>
            <a:r>
              <a:rPr lang="en-US" sz="2400" dirty="0">
                <a:latin typeface="Calibri"/>
                <a:cs typeface="Calibri"/>
              </a:rPr>
              <a:t>Claim:</a:t>
            </a:r>
          </a:p>
          <a:p>
            <a:r>
              <a:rPr lang="en-US" sz="2400" dirty="0">
                <a:latin typeface="Calibri"/>
                <a:cs typeface="Calibri"/>
              </a:rPr>
              <a:t>A will exit the fringe before B</a:t>
            </a:r>
          </a:p>
        </p:txBody>
      </p:sp>
      <p:sp>
        <p:nvSpPr>
          <p:cNvPr id="17" name="Freeform 12"/>
          <p:cNvSpPr>
            <a:spLocks/>
          </p:cNvSpPr>
          <p:nvPr/>
        </p:nvSpPr>
        <p:spPr bwMode="auto">
          <a:xfrm>
            <a:off x="7384889" y="1789113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8507250" y="2144712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8983501" y="2135187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8637425" y="1995486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21" name="Oval 16"/>
          <p:cNvSpPr>
            <a:spLocks noChangeArrowheads="1"/>
          </p:cNvSpPr>
          <p:nvPr/>
        </p:nvSpPr>
        <p:spPr bwMode="auto">
          <a:xfrm>
            <a:off x="9989976" y="3832224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2" name="Oval 17"/>
          <p:cNvSpPr>
            <a:spLocks noChangeArrowheads="1"/>
          </p:cNvSpPr>
          <p:nvPr/>
        </p:nvSpPr>
        <p:spPr bwMode="auto">
          <a:xfrm>
            <a:off x="7703976" y="3527424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3" name="Oval 21"/>
          <p:cNvSpPr>
            <a:spLocks noChangeArrowheads="1"/>
          </p:cNvSpPr>
          <p:nvPr/>
        </p:nvSpPr>
        <p:spPr bwMode="auto">
          <a:xfrm>
            <a:off x="8739026" y="1719262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28" name="Picture 2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0334304" y="3819722"/>
            <a:ext cx="257496" cy="241101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7285983" y="3514921"/>
            <a:ext cx="257817" cy="257817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32961525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ular Callout 44"/>
          <p:cNvSpPr/>
          <p:nvPr/>
        </p:nvSpPr>
        <p:spPr>
          <a:xfrm>
            <a:off x="5410200" y="4572000"/>
            <a:ext cx="6553200" cy="1905000"/>
          </a:xfrm>
          <a:prstGeom prst="wedgeRoundRectCallout">
            <a:avLst>
              <a:gd name="adj1" fmla="val -60117"/>
              <a:gd name="adj2" fmla="val -90421"/>
              <a:gd name="adj3" fmla="val 16667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Optimality of A* Tree Search: Blocking</a:t>
            </a:r>
          </a:p>
        </p:txBody>
      </p:sp>
      <p:sp>
        <p:nvSpPr>
          <p:cNvPr id="782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7637"/>
            <a:ext cx="49530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>
                <a:latin typeface="Calibri"/>
                <a:cs typeface="Calibri"/>
              </a:rPr>
              <a:t>Proof:</a:t>
            </a: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Imagine B is on the fringe</a:t>
            </a: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Some ancestor </a:t>
            </a:r>
            <a:r>
              <a:rPr lang="en-US" sz="2400" i="1" dirty="0">
                <a:latin typeface="Calibri"/>
                <a:cs typeface="Calibri"/>
              </a:rPr>
              <a:t>n</a:t>
            </a:r>
            <a:r>
              <a:rPr lang="en-US" sz="2400" dirty="0">
                <a:latin typeface="Calibri"/>
                <a:cs typeface="Calibri"/>
              </a:rPr>
              <a:t> of A is on the fringe, too (maybe A!)</a:t>
            </a: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Claim: </a:t>
            </a:r>
            <a:r>
              <a:rPr lang="en-US" sz="2400" i="1" dirty="0">
                <a:latin typeface="Calibri"/>
                <a:cs typeface="Calibri"/>
              </a:rPr>
              <a:t>n</a:t>
            </a:r>
            <a:r>
              <a:rPr lang="en-US" sz="2400" dirty="0">
                <a:latin typeface="Calibri"/>
                <a:cs typeface="Calibri"/>
              </a:rPr>
              <a:t> will be expanded before B</a:t>
            </a:r>
          </a:p>
          <a:p>
            <a:pPr marL="914376" lvl="1" indent="-457200" eaLnBrk="1" hangingPunct="1">
              <a:buFont typeface="+mj-lt"/>
              <a:buAutoNum type="arabicPeriod"/>
            </a:pPr>
            <a:r>
              <a:rPr lang="en-US" sz="2400" dirty="0">
                <a:latin typeface="Calibri"/>
                <a:cs typeface="Calibri"/>
              </a:rPr>
              <a:t>f(n) is less or equal to f(A)</a:t>
            </a:r>
          </a:p>
        </p:txBody>
      </p:sp>
      <p:pic>
        <p:nvPicPr>
          <p:cNvPr id="22" name="Picture 2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0" y="4903471"/>
            <a:ext cx="3013075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9144000" y="4822578"/>
            <a:ext cx="3048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Calibri"/>
                <a:cs typeface="Calibri"/>
              </a:rPr>
              <a:t>Definition of f-cost</a:t>
            </a:r>
          </a:p>
        </p:txBody>
      </p:sp>
      <p:pic>
        <p:nvPicPr>
          <p:cNvPr id="25" name="Picture 2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5714998" y="5374957"/>
            <a:ext cx="1864893" cy="318467"/>
          </a:xfrm>
          <a:prstGeom prst="rect">
            <a:avLst/>
          </a:prstGeom>
          <a:noFill/>
          <a:ln/>
          <a:effectLst/>
        </p:spPr>
      </p:pic>
      <p:sp>
        <p:nvSpPr>
          <p:cNvPr id="24" name="TextBox 23"/>
          <p:cNvSpPr txBox="1"/>
          <p:nvPr/>
        </p:nvSpPr>
        <p:spPr>
          <a:xfrm>
            <a:off x="9144000" y="5284243"/>
            <a:ext cx="3048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Calibri"/>
                <a:cs typeface="Calibri"/>
              </a:rPr>
              <a:t>Admissibility of h</a:t>
            </a:r>
          </a:p>
        </p:txBody>
      </p:sp>
      <p:sp>
        <p:nvSpPr>
          <p:cNvPr id="27" name="Freeform 34"/>
          <p:cNvSpPr>
            <a:spLocks/>
          </p:cNvSpPr>
          <p:nvPr/>
        </p:nvSpPr>
        <p:spPr bwMode="auto">
          <a:xfrm>
            <a:off x="8200864" y="1538287"/>
            <a:ext cx="1931987" cy="2371725"/>
          </a:xfrm>
          <a:custGeom>
            <a:avLst/>
            <a:gdLst>
              <a:gd name="T0" fmla="*/ 2147483647 w 1217"/>
              <a:gd name="T1" fmla="*/ 0 h 1494"/>
              <a:gd name="T2" fmla="*/ 0 w 1217"/>
              <a:gd name="T3" fmla="*/ 2147483647 h 1494"/>
              <a:gd name="T4" fmla="*/ 2147483647 w 1217"/>
              <a:gd name="T5" fmla="*/ 2147483647 h 1494"/>
              <a:gd name="T6" fmla="*/ 2147483647 w 1217"/>
              <a:gd name="T7" fmla="*/ 2147483647 h 1494"/>
              <a:gd name="T8" fmla="*/ 2147483647 w 1217"/>
              <a:gd name="T9" fmla="*/ 2147483647 h 1494"/>
              <a:gd name="T10" fmla="*/ 2147483647 w 1217"/>
              <a:gd name="T11" fmla="*/ 2147483647 h 1494"/>
              <a:gd name="T12" fmla="*/ 2147483647 w 1217"/>
              <a:gd name="T13" fmla="*/ 0 h 14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17"/>
              <a:gd name="T22" fmla="*/ 0 h 1494"/>
              <a:gd name="T23" fmla="*/ 1217 w 1217"/>
              <a:gd name="T24" fmla="*/ 1494 h 14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17" h="1494">
                <a:moveTo>
                  <a:pt x="386" y="0"/>
                </a:moveTo>
                <a:cubicBezTo>
                  <a:pt x="322" y="114"/>
                  <a:pt x="196" y="352"/>
                  <a:pt x="0" y="682"/>
                </a:cubicBezTo>
                <a:cubicBezTo>
                  <a:pt x="56" y="829"/>
                  <a:pt x="128" y="798"/>
                  <a:pt x="196" y="857"/>
                </a:cubicBezTo>
                <a:cubicBezTo>
                  <a:pt x="264" y="916"/>
                  <a:pt x="308" y="996"/>
                  <a:pt x="407" y="1034"/>
                </a:cubicBezTo>
                <a:cubicBezTo>
                  <a:pt x="506" y="1072"/>
                  <a:pt x="667" y="1035"/>
                  <a:pt x="791" y="1082"/>
                </a:cubicBezTo>
                <a:cubicBezTo>
                  <a:pt x="915" y="1129"/>
                  <a:pt x="1217" y="1494"/>
                  <a:pt x="1152" y="1314"/>
                </a:cubicBezTo>
                <a:cubicBezTo>
                  <a:pt x="1087" y="1134"/>
                  <a:pt x="557" y="274"/>
                  <a:pt x="400" y="0"/>
                </a:cubicBezTo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8" name="Freeform 12"/>
          <p:cNvSpPr>
            <a:spLocks/>
          </p:cNvSpPr>
          <p:nvPr/>
        </p:nvSpPr>
        <p:spPr bwMode="auto">
          <a:xfrm>
            <a:off x="7384889" y="1517651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8507250" y="187325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5" name="Oval 14"/>
          <p:cNvSpPr>
            <a:spLocks noChangeArrowheads="1"/>
          </p:cNvSpPr>
          <p:nvPr/>
        </p:nvSpPr>
        <p:spPr bwMode="auto">
          <a:xfrm>
            <a:off x="8983501" y="1863725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8637425" y="1724024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37" name="Oval 16"/>
          <p:cNvSpPr>
            <a:spLocks noChangeArrowheads="1"/>
          </p:cNvSpPr>
          <p:nvPr/>
        </p:nvSpPr>
        <p:spPr bwMode="auto">
          <a:xfrm>
            <a:off x="9989976" y="35607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8" name="Oval 17"/>
          <p:cNvSpPr>
            <a:spLocks noChangeArrowheads="1"/>
          </p:cNvSpPr>
          <p:nvPr/>
        </p:nvSpPr>
        <p:spPr bwMode="auto">
          <a:xfrm>
            <a:off x="7703976" y="32559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9" name="Oval 21"/>
          <p:cNvSpPr>
            <a:spLocks noChangeArrowheads="1"/>
          </p:cNvSpPr>
          <p:nvPr/>
        </p:nvSpPr>
        <p:spPr bwMode="auto">
          <a:xfrm>
            <a:off x="8739026" y="144780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0" name="Oval 27"/>
          <p:cNvSpPr>
            <a:spLocks noChangeArrowheads="1"/>
          </p:cNvSpPr>
          <p:nvPr/>
        </p:nvSpPr>
        <p:spPr bwMode="auto">
          <a:xfrm>
            <a:off x="8084976" y="2570162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41" name="Picture 2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80175" y="2493961"/>
            <a:ext cx="192088" cy="16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10334304" y="3548260"/>
            <a:ext cx="257496" cy="241101"/>
          </a:xfrm>
          <a:prstGeom prst="rect">
            <a:avLst/>
          </a:prstGeom>
          <a:noFill/>
          <a:ln/>
          <a:effectLst/>
        </p:spPr>
      </p:pic>
      <p:sp>
        <p:nvSpPr>
          <p:cNvPr id="46" name="Oval 45"/>
          <p:cNvSpPr/>
          <p:nvPr/>
        </p:nvSpPr>
        <p:spPr>
          <a:xfrm rot="1800000">
            <a:off x="7335252" y="2272604"/>
            <a:ext cx="954869" cy="155526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5731099" y="5867401"/>
            <a:ext cx="1944584" cy="318518"/>
          </a:xfrm>
          <a:prstGeom prst="rect">
            <a:avLst/>
          </a:prstGeom>
          <a:noFill/>
          <a:ln/>
          <a:effectLst/>
        </p:spPr>
      </p:pic>
      <p:sp>
        <p:nvSpPr>
          <p:cNvPr id="48" name="TextBox 47"/>
          <p:cNvSpPr txBox="1"/>
          <p:nvPr/>
        </p:nvSpPr>
        <p:spPr>
          <a:xfrm>
            <a:off x="9144000" y="5741443"/>
            <a:ext cx="3048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Calibri"/>
                <a:cs typeface="Calibri"/>
              </a:rPr>
              <a:t>h = 0 at a goal</a:t>
            </a:r>
          </a:p>
        </p:txBody>
      </p:sp>
      <p:pic>
        <p:nvPicPr>
          <p:cNvPr id="26" name="Picture 2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7315200" y="3200400"/>
            <a:ext cx="257817" cy="257817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13482608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1" grpId="0"/>
      <p:bldP spid="24" grpId="0"/>
      <p:bldP spid="27" grpId="0" animBg="1"/>
      <p:bldP spid="40" grpId="0" animBg="1"/>
      <p:bldP spid="46" grpId="0" animBg="1"/>
      <p:bldP spid="4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ounded Rectangular Callout 53"/>
          <p:cNvSpPr/>
          <p:nvPr/>
        </p:nvSpPr>
        <p:spPr>
          <a:xfrm>
            <a:off x="5562600" y="4572000"/>
            <a:ext cx="6400800" cy="1371600"/>
          </a:xfrm>
          <a:prstGeom prst="wedgeRoundRectCallout">
            <a:avLst>
              <a:gd name="adj1" fmla="val -75813"/>
              <a:gd name="adj2" fmla="val -77449"/>
              <a:gd name="adj3" fmla="val 16667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Optimality of A* Tree Search: Blocking</a:t>
            </a:r>
          </a:p>
        </p:txBody>
      </p:sp>
      <p:sp>
        <p:nvSpPr>
          <p:cNvPr id="782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7637"/>
            <a:ext cx="49530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>
                <a:latin typeface="Calibri"/>
                <a:cs typeface="Calibri"/>
              </a:rPr>
              <a:t>Proof:</a:t>
            </a: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Imagine B is on the fringe</a:t>
            </a:r>
          </a:p>
          <a:p>
            <a:r>
              <a:rPr lang="en-US" sz="2400" dirty="0">
                <a:latin typeface="Calibri"/>
                <a:cs typeface="Calibri"/>
              </a:rPr>
              <a:t>Some ancestor </a:t>
            </a:r>
            <a:r>
              <a:rPr lang="en-US" sz="2400" i="1" dirty="0">
                <a:latin typeface="Calibri"/>
                <a:cs typeface="Calibri"/>
              </a:rPr>
              <a:t>n</a:t>
            </a:r>
            <a:r>
              <a:rPr lang="en-US" sz="2400" dirty="0">
                <a:latin typeface="Calibri"/>
                <a:cs typeface="Calibri"/>
              </a:rPr>
              <a:t> of A is on the fringe, too (maybe A!)</a:t>
            </a: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Claim: </a:t>
            </a:r>
            <a:r>
              <a:rPr lang="en-US" sz="2400" i="1" dirty="0">
                <a:latin typeface="Calibri"/>
                <a:cs typeface="Calibri"/>
              </a:rPr>
              <a:t>n</a:t>
            </a:r>
            <a:r>
              <a:rPr lang="en-US" sz="2400" dirty="0">
                <a:latin typeface="Calibri"/>
                <a:cs typeface="Calibri"/>
              </a:rPr>
              <a:t> will be expanded before B</a:t>
            </a:r>
          </a:p>
          <a:p>
            <a:pPr marL="914376" lvl="1" indent="-457200" eaLnBrk="1" hangingPunct="1">
              <a:buFont typeface="+mj-lt"/>
              <a:buAutoNum type="arabicPeriod"/>
            </a:pPr>
            <a:r>
              <a:rPr lang="en-US" sz="2400" dirty="0">
                <a:latin typeface="Calibri"/>
                <a:cs typeface="Calibri"/>
              </a:rPr>
              <a:t>f(n) is less or equal to f(A)</a:t>
            </a:r>
          </a:p>
          <a:p>
            <a:pPr marL="914376" lvl="1" indent="-457200" eaLnBrk="1" hangingPunct="1">
              <a:buFont typeface="+mj-lt"/>
              <a:buAutoNum type="arabicPeriod"/>
            </a:pPr>
            <a:r>
              <a:rPr lang="en-US" sz="2400" dirty="0">
                <a:latin typeface="Calibri"/>
                <a:cs typeface="Calibri"/>
              </a:rPr>
              <a:t>f(A) is less than f(B)</a:t>
            </a:r>
          </a:p>
        </p:txBody>
      </p:sp>
      <p:pic>
        <p:nvPicPr>
          <p:cNvPr id="27" name="Picture 2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6512222" y="5354956"/>
            <a:ext cx="1930189" cy="318668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6497464" y="4881879"/>
            <a:ext cx="1914135" cy="318704"/>
          </a:xfrm>
          <a:prstGeom prst="rect">
            <a:avLst/>
          </a:prstGeom>
          <a:noFill/>
          <a:ln/>
          <a:effectLst/>
        </p:spPr>
      </p:pic>
      <p:sp>
        <p:nvSpPr>
          <p:cNvPr id="25" name="TextBox 24"/>
          <p:cNvSpPr txBox="1"/>
          <p:nvPr/>
        </p:nvSpPr>
        <p:spPr>
          <a:xfrm>
            <a:off x="9296400" y="4785610"/>
            <a:ext cx="3048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Calibri"/>
                <a:cs typeface="Calibri"/>
              </a:rPr>
              <a:t>B is suboptimal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296400" y="5242810"/>
            <a:ext cx="3048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Calibri"/>
                <a:cs typeface="Calibri"/>
              </a:rPr>
              <a:t>h = 0 at a goal</a:t>
            </a:r>
          </a:p>
        </p:txBody>
      </p:sp>
      <p:sp>
        <p:nvSpPr>
          <p:cNvPr id="29" name="Freeform 34"/>
          <p:cNvSpPr>
            <a:spLocks/>
          </p:cNvSpPr>
          <p:nvPr/>
        </p:nvSpPr>
        <p:spPr bwMode="auto">
          <a:xfrm>
            <a:off x="8200864" y="1538287"/>
            <a:ext cx="1931987" cy="2371725"/>
          </a:xfrm>
          <a:custGeom>
            <a:avLst/>
            <a:gdLst>
              <a:gd name="T0" fmla="*/ 2147483647 w 1217"/>
              <a:gd name="T1" fmla="*/ 0 h 1494"/>
              <a:gd name="T2" fmla="*/ 0 w 1217"/>
              <a:gd name="T3" fmla="*/ 2147483647 h 1494"/>
              <a:gd name="T4" fmla="*/ 2147483647 w 1217"/>
              <a:gd name="T5" fmla="*/ 2147483647 h 1494"/>
              <a:gd name="T6" fmla="*/ 2147483647 w 1217"/>
              <a:gd name="T7" fmla="*/ 2147483647 h 1494"/>
              <a:gd name="T8" fmla="*/ 2147483647 w 1217"/>
              <a:gd name="T9" fmla="*/ 2147483647 h 1494"/>
              <a:gd name="T10" fmla="*/ 2147483647 w 1217"/>
              <a:gd name="T11" fmla="*/ 2147483647 h 1494"/>
              <a:gd name="T12" fmla="*/ 2147483647 w 1217"/>
              <a:gd name="T13" fmla="*/ 0 h 14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17"/>
              <a:gd name="T22" fmla="*/ 0 h 1494"/>
              <a:gd name="T23" fmla="*/ 1217 w 1217"/>
              <a:gd name="T24" fmla="*/ 1494 h 14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17" h="1494">
                <a:moveTo>
                  <a:pt x="386" y="0"/>
                </a:moveTo>
                <a:cubicBezTo>
                  <a:pt x="322" y="114"/>
                  <a:pt x="196" y="352"/>
                  <a:pt x="0" y="682"/>
                </a:cubicBezTo>
                <a:cubicBezTo>
                  <a:pt x="56" y="829"/>
                  <a:pt x="128" y="798"/>
                  <a:pt x="196" y="857"/>
                </a:cubicBezTo>
                <a:cubicBezTo>
                  <a:pt x="264" y="916"/>
                  <a:pt x="308" y="996"/>
                  <a:pt x="407" y="1034"/>
                </a:cubicBezTo>
                <a:cubicBezTo>
                  <a:pt x="506" y="1072"/>
                  <a:pt x="667" y="1035"/>
                  <a:pt x="791" y="1082"/>
                </a:cubicBezTo>
                <a:cubicBezTo>
                  <a:pt x="915" y="1129"/>
                  <a:pt x="1217" y="1494"/>
                  <a:pt x="1152" y="1314"/>
                </a:cubicBezTo>
                <a:cubicBezTo>
                  <a:pt x="1087" y="1134"/>
                  <a:pt x="557" y="274"/>
                  <a:pt x="400" y="0"/>
                </a:cubicBezTo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0" name="Freeform 12"/>
          <p:cNvSpPr>
            <a:spLocks/>
          </p:cNvSpPr>
          <p:nvPr/>
        </p:nvSpPr>
        <p:spPr bwMode="auto">
          <a:xfrm>
            <a:off x="7384889" y="1517651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4" name="Oval 13"/>
          <p:cNvSpPr>
            <a:spLocks noChangeArrowheads="1"/>
          </p:cNvSpPr>
          <p:nvPr/>
        </p:nvSpPr>
        <p:spPr bwMode="auto">
          <a:xfrm>
            <a:off x="8507250" y="187325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5" name="Oval 14"/>
          <p:cNvSpPr>
            <a:spLocks noChangeArrowheads="1"/>
          </p:cNvSpPr>
          <p:nvPr/>
        </p:nvSpPr>
        <p:spPr bwMode="auto">
          <a:xfrm>
            <a:off x="8983501" y="1863725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6" name="Text Box 15"/>
          <p:cNvSpPr txBox="1">
            <a:spLocks noChangeArrowheads="1"/>
          </p:cNvSpPr>
          <p:nvPr/>
        </p:nvSpPr>
        <p:spPr bwMode="auto">
          <a:xfrm>
            <a:off x="8637425" y="1724024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47" name="Oval 16"/>
          <p:cNvSpPr>
            <a:spLocks noChangeArrowheads="1"/>
          </p:cNvSpPr>
          <p:nvPr/>
        </p:nvSpPr>
        <p:spPr bwMode="auto">
          <a:xfrm>
            <a:off x="9989976" y="35607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8" name="Oval 17"/>
          <p:cNvSpPr>
            <a:spLocks noChangeArrowheads="1"/>
          </p:cNvSpPr>
          <p:nvPr/>
        </p:nvSpPr>
        <p:spPr bwMode="auto">
          <a:xfrm>
            <a:off x="7703976" y="32559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" name="Oval 21"/>
          <p:cNvSpPr>
            <a:spLocks noChangeArrowheads="1"/>
          </p:cNvSpPr>
          <p:nvPr/>
        </p:nvSpPr>
        <p:spPr bwMode="auto">
          <a:xfrm>
            <a:off x="8739026" y="144780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0" name="Oval 27"/>
          <p:cNvSpPr>
            <a:spLocks noChangeArrowheads="1"/>
          </p:cNvSpPr>
          <p:nvPr/>
        </p:nvSpPr>
        <p:spPr bwMode="auto">
          <a:xfrm>
            <a:off x="8084976" y="2570162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51" name="Picture 2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80175" y="2493961"/>
            <a:ext cx="192088" cy="16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10334304" y="3548260"/>
            <a:ext cx="257496" cy="241101"/>
          </a:xfrm>
          <a:prstGeom prst="rect">
            <a:avLst/>
          </a:prstGeom>
          <a:noFill/>
          <a:ln/>
          <a:effectLst/>
        </p:spPr>
      </p:pic>
      <p:sp>
        <p:nvSpPr>
          <p:cNvPr id="56" name="Oval 55"/>
          <p:cNvSpPr/>
          <p:nvPr/>
        </p:nvSpPr>
        <p:spPr>
          <a:xfrm rot="359986">
            <a:off x="7040951" y="3019060"/>
            <a:ext cx="3870153" cy="95065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23" name="Picture 2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7315200" y="3200400"/>
            <a:ext cx="257817" cy="257817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28932140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25" grpId="0"/>
      <p:bldP spid="26" grpId="0"/>
      <p:bldP spid="5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ounded Rectangular Callout 53"/>
          <p:cNvSpPr/>
          <p:nvPr/>
        </p:nvSpPr>
        <p:spPr>
          <a:xfrm>
            <a:off x="7391400" y="4800600"/>
            <a:ext cx="3733800" cy="914400"/>
          </a:xfrm>
          <a:prstGeom prst="wedgeRoundRectCallout">
            <a:avLst>
              <a:gd name="adj1" fmla="val -141787"/>
              <a:gd name="adj2" fmla="val -64255"/>
              <a:gd name="adj3" fmla="val 16667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Optimality of A* Tree Search: Blocking</a:t>
            </a:r>
          </a:p>
        </p:txBody>
      </p:sp>
      <p:sp>
        <p:nvSpPr>
          <p:cNvPr id="782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7637"/>
            <a:ext cx="49530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>
                <a:latin typeface="Calibri"/>
                <a:cs typeface="Calibri"/>
              </a:rPr>
              <a:t>Proof:</a:t>
            </a: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Imagine B is on the fringe</a:t>
            </a:r>
          </a:p>
          <a:p>
            <a:r>
              <a:rPr lang="en-US" sz="2400" dirty="0">
                <a:latin typeface="Calibri"/>
                <a:cs typeface="Calibri"/>
              </a:rPr>
              <a:t>Some ancestor </a:t>
            </a:r>
            <a:r>
              <a:rPr lang="en-US" sz="2400" i="1" dirty="0">
                <a:latin typeface="Calibri"/>
                <a:cs typeface="Calibri"/>
              </a:rPr>
              <a:t>n</a:t>
            </a:r>
            <a:r>
              <a:rPr lang="en-US" sz="2400" dirty="0">
                <a:latin typeface="Calibri"/>
                <a:cs typeface="Calibri"/>
              </a:rPr>
              <a:t> of A is on the fringe, too (maybe A!)</a:t>
            </a: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Claim: </a:t>
            </a:r>
            <a:r>
              <a:rPr lang="en-US" sz="2400" i="1" dirty="0">
                <a:latin typeface="Calibri"/>
                <a:cs typeface="Calibri"/>
              </a:rPr>
              <a:t>n</a:t>
            </a:r>
            <a:r>
              <a:rPr lang="en-US" sz="2400" dirty="0">
                <a:latin typeface="Calibri"/>
                <a:cs typeface="Calibri"/>
              </a:rPr>
              <a:t> will be expanded before B</a:t>
            </a:r>
          </a:p>
          <a:p>
            <a:pPr marL="914376" lvl="1" indent="-457200" eaLnBrk="1" hangingPunct="1">
              <a:buFont typeface="+mj-lt"/>
              <a:buAutoNum type="arabicPeriod"/>
            </a:pPr>
            <a:r>
              <a:rPr lang="en-US" sz="2400" dirty="0">
                <a:latin typeface="Calibri"/>
                <a:cs typeface="Calibri"/>
              </a:rPr>
              <a:t>f(n) is less or equal to f(A)</a:t>
            </a:r>
          </a:p>
          <a:p>
            <a:pPr marL="914376" lvl="1" indent="-457200" eaLnBrk="1" hangingPunct="1">
              <a:buFont typeface="+mj-lt"/>
              <a:buAutoNum type="arabicPeriod"/>
            </a:pPr>
            <a:r>
              <a:rPr lang="en-US" sz="2400" dirty="0">
                <a:latin typeface="Calibri"/>
                <a:cs typeface="Calibri"/>
              </a:rPr>
              <a:t>f(A) is less than f(B)</a:t>
            </a:r>
          </a:p>
          <a:p>
            <a:pPr marL="914376" lvl="1" indent="-457200" eaLnBrk="1" hangingPunct="1">
              <a:buFont typeface="+mj-lt"/>
              <a:buAutoNum type="arabicPeriod"/>
            </a:pP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i="1" dirty="0">
                <a:latin typeface="Calibri"/>
                <a:cs typeface="Calibri"/>
              </a:rPr>
              <a:t>n</a:t>
            </a:r>
            <a:r>
              <a:rPr lang="en-US" sz="2400" dirty="0">
                <a:latin typeface="Calibri"/>
                <a:cs typeface="Calibri"/>
              </a:rPr>
              <a:t> expands before B</a:t>
            </a: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All ancestors of A expand before B</a:t>
            </a: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A expands before B</a:t>
            </a: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A* search is optimal</a:t>
            </a:r>
          </a:p>
        </p:txBody>
      </p:sp>
      <p:pic>
        <p:nvPicPr>
          <p:cNvPr id="19" name="Picture 1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7709669" y="5105400"/>
            <a:ext cx="3110735" cy="318731"/>
          </a:xfrm>
          <a:prstGeom prst="rect">
            <a:avLst/>
          </a:prstGeom>
          <a:noFill/>
          <a:ln/>
          <a:effectLst/>
        </p:spPr>
      </p:pic>
      <p:sp>
        <p:nvSpPr>
          <p:cNvPr id="29" name="Freeform 34"/>
          <p:cNvSpPr>
            <a:spLocks/>
          </p:cNvSpPr>
          <p:nvPr/>
        </p:nvSpPr>
        <p:spPr bwMode="auto">
          <a:xfrm>
            <a:off x="8200864" y="1538287"/>
            <a:ext cx="1931987" cy="2371725"/>
          </a:xfrm>
          <a:custGeom>
            <a:avLst/>
            <a:gdLst>
              <a:gd name="T0" fmla="*/ 2147483647 w 1217"/>
              <a:gd name="T1" fmla="*/ 0 h 1494"/>
              <a:gd name="T2" fmla="*/ 0 w 1217"/>
              <a:gd name="T3" fmla="*/ 2147483647 h 1494"/>
              <a:gd name="T4" fmla="*/ 2147483647 w 1217"/>
              <a:gd name="T5" fmla="*/ 2147483647 h 1494"/>
              <a:gd name="T6" fmla="*/ 2147483647 w 1217"/>
              <a:gd name="T7" fmla="*/ 2147483647 h 1494"/>
              <a:gd name="T8" fmla="*/ 2147483647 w 1217"/>
              <a:gd name="T9" fmla="*/ 2147483647 h 1494"/>
              <a:gd name="T10" fmla="*/ 2147483647 w 1217"/>
              <a:gd name="T11" fmla="*/ 2147483647 h 1494"/>
              <a:gd name="T12" fmla="*/ 2147483647 w 1217"/>
              <a:gd name="T13" fmla="*/ 0 h 14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17"/>
              <a:gd name="T22" fmla="*/ 0 h 1494"/>
              <a:gd name="T23" fmla="*/ 1217 w 1217"/>
              <a:gd name="T24" fmla="*/ 1494 h 14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17" h="1494">
                <a:moveTo>
                  <a:pt x="386" y="0"/>
                </a:moveTo>
                <a:cubicBezTo>
                  <a:pt x="322" y="114"/>
                  <a:pt x="196" y="352"/>
                  <a:pt x="0" y="682"/>
                </a:cubicBezTo>
                <a:cubicBezTo>
                  <a:pt x="56" y="829"/>
                  <a:pt x="128" y="798"/>
                  <a:pt x="196" y="857"/>
                </a:cubicBezTo>
                <a:cubicBezTo>
                  <a:pt x="264" y="916"/>
                  <a:pt x="308" y="996"/>
                  <a:pt x="407" y="1034"/>
                </a:cubicBezTo>
                <a:cubicBezTo>
                  <a:pt x="506" y="1072"/>
                  <a:pt x="667" y="1035"/>
                  <a:pt x="791" y="1082"/>
                </a:cubicBezTo>
                <a:cubicBezTo>
                  <a:pt x="915" y="1129"/>
                  <a:pt x="1217" y="1494"/>
                  <a:pt x="1152" y="1314"/>
                </a:cubicBezTo>
                <a:cubicBezTo>
                  <a:pt x="1087" y="1134"/>
                  <a:pt x="557" y="274"/>
                  <a:pt x="400" y="0"/>
                </a:cubicBezTo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0" name="Freeform 12"/>
          <p:cNvSpPr>
            <a:spLocks/>
          </p:cNvSpPr>
          <p:nvPr/>
        </p:nvSpPr>
        <p:spPr bwMode="auto">
          <a:xfrm>
            <a:off x="7384889" y="1517651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4" name="Oval 13"/>
          <p:cNvSpPr>
            <a:spLocks noChangeArrowheads="1"/>
          </p:cNvSpPr>
          <p:nvPr/>
        </p:nvSpPr>
        <p:spPr bwMode="auto">
          <a:xfrm>
            <a:off x="8507250" y="187325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5" name="Oval 14"/>
          <p:cNvSpPr>
            <a:spLocks noChangeArrowheads="1"/>
          </p:cNvSpPr>
          <p:nvPr/>
        </p:nvSpPr>
        <p:spPr bwMode="auto">
          <a:xfrm>
            <a:off x="8983501" y="1863725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6" name="Text Box 15"/>
          <p:cNvSpPr txBox="1">
            <a:spLocks noChangeArrowheads="1"/>
          </p:cNvSpPr>
          <p:nvPr/>
        </p:nvSpPr>
        <p:spPr bwMode="auto">
          <a:xfrm>
            <a:off x="8637425" y="1724024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47" name="Oval 16"/>
          <p:cNvSpPr>
            <a:spLocks noChangeArrowheads="1"/>
          </p:cNvSpPr>
          <p:nvPr/>
        </p:nvSpPr>
        <p:spPr bwMode="auto">
          <a:xfrm>
            <a:off x="9989976" y="35607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8" name="Oval 17"/>
          <p:cNvSpPr>
            <a:spLocks noChangeArrowheads="1"/>
          </p:cNvSpPr>
          <p:nvPr/>
        </p:nvSpPr>
        <p:spPr bwMode="auto">
          <a:xfrm>
            <a:off x="7703976" y="32559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" name="Oval 21"/>
          <p:cNvSpPr>
            <a:spLocks noChangeArrowheads="1"/>
          </p:cNvSpPr>
          <p:nvPr/>
        </p:nvSpPr>
        <p:spPr bwMode="auto">
          <a:xfrm>
            <a:off x="8739026" y="144780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0" name="Oval 27"/>
          <p:cNvSpPr>
            <a:spLocks noChangeArrowheads="1"/>
          </p:cNvSpPr>
          <p:nvPr/>
        </p:nvSpPr>
        <p:spPr bwMode="auto">
          <a:xfrm>
            <a:off x="8084976" y="2570162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51" name="Picture 2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80175" y="2493961"/>
            <a:ext cx="192088" cy="16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0334304" y="3548260"/>
            <a:ext cx="257496" cy="241101"/>
          </a:xfrm>
          <a:prstGeom prst="rect">
            <a:avLst/>
          </a:prstGeom>
          <a:noFill/>
          <a:ln/>
          <a:effectLst/>
        </p:spPr>
      </p:pic>
      <p:sp>
        <p:nvSpPr>
          <p:cNvPr id="23" name="Oval 22"/>
          <p:cNvSpPr/>
          <p:nvPr/>
        </p:nvSpPr>
        <p:spPr>
          <a:xfrm rot="1372885">
            <a:off x="7307550" y="2652452"/>
            <a:ext cx="3645108" cy="95065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20" name="Picture 1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7315200" y="3200400"/>
            <a:ext cx="257817" cy="257817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42257576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23" grpId="0" animBg="1"/>
      <p:bldP spid="23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90800"/>
            <a:ext cx="12192000" cy="1143000"/>
          </a:xfrm>
        </p:spPr>
        <p:txBody>
          <a:bodyPr/>
          <a:lstStyle/>
          <a:p>
            <a:pPr eaLnBrk="1" hangingPunct="1"/>
            <a:r>
              <a:rPr lang="en-US" sz="6000" dirty="0"/>
              <a:t>Properties of A*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914400"/>
            <a:ext cx="1219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94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Properties of A*</a:t>
            </a: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466725" y="1441451"/>
            <a:ext cx="8229600" cy="524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/>
          <a:lstStyle/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20484" name="Freeform 88"/>
          <p:cNvSpPr>
            <a:spLocks/>
          </p:cNvSpPr>
          <p:nvPr/>
        </p:nvSpPr>
        <p:spPr bwMode="auto">
          <a:xfrm>
            <a:off x="2895600" y="2703514"/>
            <a:ext cx="2438400" cy="20970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85" name="Freeform 126"/>
          <p:cNvSpPr>
            <a:spLocks/>
          </p:cNvSpPr>
          <p:nvPr/>
        </p:nvSpPr>
        <p:spPr bwMode="auto">
          <a:xfrm>
            <a:off x="3429001" y="2667001"/>
            <a:ext cx="1371555" cy="1598510"/>
          </a:xfrm>
          <a:custGeom>
            <a:avLst/>
            <a:gdLst>
              <a:gd name="T0" fmla="*/ 2147483647 w 769"/>
              <a:gd name="T1" fmla="*/ 0 h 1239"/>
              <a:gd name="T2" fmla="*/ 0 w 769"/>
              <a:gd name="T3" fmla="*/ 2147483647 h 1239"/>
              <a:gd name="T4" fmla="*/ 2147483647 w 769"/>
              <a:gd name="T5" fmla="*/ 2147483647 h 1239"/>
              <a:gd name="T6" fmla="*/ 2147483647 w 769"/>
              <a:gd name="T7" fmla="*/ 2147483647 h 1239"/>
              <a:gd name="T8" fmla="*/ 2147483647 w 769"/>
              <a:gd name="T9" fmla="*/ 2147483647 h 1239"/>
              <a:gd name="T10" fmla="*/ 2147483647 w 769"/>
              <a:gd name="T11" fmla="*/ 2147483647 h 1239"/>
              <a:gd name="T12" fmla="*/ 2147483647 w 769"/>
              <a:gd name="T13" fmla="*/ 2147483647 h 1239"/>
              <a:gd name="T14" fmla="*/ 2147483647 w 769"/>
              <a:gd name="T15" fmla="*/ 0 h 123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69"/>
              <a:gd name="T25" fmla="*/ 0 h 1239"/>
              <a:gd name="T26" fmla="*/ 769 w 769"/>
              <a:gd name="T27" fmla="*/ 1239 h 1239"/>
              <a:gd name="connsiteX0" fmla="*/ 5618 w 11235"/>
              <a:gd name="connsiteY0" fmla="*/ 0 h 10000"/>
              <a:gd name="connsiteX1" fmla="*/ 0 w 11235"/>
              <a:gd name="connsiteY1" fmla="*/ 6199 h 10000"/>
              <a:gd name="connsiteX2" fmla="*/ 1873 w 11235"/>
              <a:gd name="connsiteY2" fmla="*/ 6973 h 10000"/>
              <a:gd name="connsiteX3" fmla="*/ 4993 w 11235"/>
              <a:gd name="connsiteY3" fmla="*/ 7748 h 10000"/>
              <a:gd name="connsiteX4" fmla="*/ 6957 w 11235"/>
              <a:gd name="connsiteY4" fmla="*/ 6538 h 10000"/>
              <a:gd name="connsiteX5" fmla="*/ 9272 w 11235"/>
              <a:gd name="connsiteY5" fmla="*/ 9621 h 10000"/>
              <a:gd name="connsiteX6" fmla="*/ 11235 w 11235"/>
              <a:gd name="connsiteY6" fmla="*/ 6199 h 10000"/>
              <a:gd name="connsiteX7" fmla="*/ 5618 w 11235"/>
              <a:gd name="connsiteY7" fmla="*/ 0 h 10000"/>
              <a:gd name="connsiteX0" fmla="*/ 5618 w 11235"/>
              <a:gd name="connsiteY0" fmla="*/ 0 h 8127"/>
              <a:gd name="connsiteX1" fmla="*/ 0 w 11235"/>
              <a:gd name="connsiteY1" fmla="*/ 6199 h 8127"/>
              <a:gd name="connsiteX2" fmla="*/ 1873 w 11235"/>
              <a:gd name="connsiteY2" fmla="*/ 6973 h 8127"/>
              <a:gd name="connsiteX3" fmla="*/ 4993 w 11235"/>
              <a:gd name="connsiteY3" fmla="*/ 7748 h 8127"/>
              <a:gd name="connsiteX4" fmla="*/ 6957 w 11235"/>
              <a:gd name="connsiteY4" fmla="*/ 6538 h 8127"/>
              <a:gd name="connsiteX5" fmla="*/ 9987 w 11235"/>
              <a:gd name="connsiteY5" fmla="*/ 7748 h 8127"/>
              <a:gd name="connsiteX6" fmla="*/ 11235 w 11235"/>
              <a:gd name="connsiteY6" fmla="*/ 6199 h 8127"/>
              <a:gd name="connsiteX7" fmla="*/ 5618 w 11235"/>
              <a:gd name="connsiteY7" fmla="*/ 0 h 8127"/>
              <a:gd name="connsiteX0" fmla="*/ 5000 w 10000"/>
              <a:gd name="connsiteY0" fmla="*/ 0 h 10000"/>
              <a:gd name="connsiteX1" fmla="*/ 0 w 10000"/>
              <a:gd name="connsiteY1" fmla="*/ 7628 h 10000"/>
              <a:gd name="connsiteX2" fmla="*/ 1667 w 10000"/>
              <a:gd name="connsiteY2" fmla="*/ 9057 h 10000"/>
              <a:gd name="connsiteX3" fmla="*/ 4444 w 10000"/>
              <a:gd name="connsiteY3" fmla="*/ 9534 h 10000"/>
              <a:gd name="connsiteX4" fmla="*/ 6192 w 10000"/>
              <a:gd name="connsiteY4" fmla="*/ 8045 h 10000"/>
              <a:gd name="connsiteX5" fmla="*/ 8889 w 10000"/>
              <a:gd name="connsiteY5" fmla="*/ 9534 h 10000"/>
              <a:gd name="connsiteX6" fmla="*/ 10000 w 10000"/>
              <a:gd name="connsiteY6" fmla="*/ 7628 h 10000"/>
              <a:gd name="connsiteX7" fmla="*/ 5000 w 10000"/>
              <a:gd name="connsiteY7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0" h="10000">
                <a:moveTo>
                  <a:pt x="5000" y="0"/>
                </a:moveTo>
                <a:lnTo>
                  <a:pt x="0" y="7628"/>
                </a:lnTo>
                <a:lnTo>
                  <a:pt x="1667" y="9057"/>
                </a:lnTo>
                <a:cubicBezTo>
                  <a:pt x="1667" y="9057"/>
                  <a:pt x="3611" y="9851"/>
                  <a:pt x="4444" y="9534"/>
                </a:cubicBezTo>
                <a:cubicBezTo>
                  <a:pt x="5197" y="9872"/>
                  <a:pt x="5452" y="8045"/>
                  <a:pt x="6192" y="8045"/>
                </a:cubicBezTo>
                <a:cubicBezTo>
                  <a:pt x="6933" y="8045"/>
                  <a:pt x="8530" y="10000"/>
                  <a:pt x="8889" y="9534"/>
                </a:cubicBezTo>
                <a:cubicBezTo>
                  <a:pt x="9537" y="8819"/>
                  <a:pt x="9514" y="8243"/>
                  <a:pt x="10000" y="7628"/>
                </a:cubicBezTo>
                <a:lnTo>
                  <a:pt x="5000" y="0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86" name="Oval 89"/>
          <p:cNvSpPr>
            <a:spLocks noChangeArrowheads="1"/>
          </p:cNvSpPr>
          <p:nvPr/>
        </p:nvSpPr>
        <p:spPr bwMode="auto">
          <a:xfrm>
            <a:off x="3789364" y="3059113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87" name="Oval 90"/>
          <p:cNvSpPr>
            <a:spLocks noChangeArrowheads="1"/>
          </p:cNvSpPr>
          <p:nvPr/>
        </p:nvSpPr>
        <p:spPr bwMode="auto">
          <a:xfrm>
            <a:off x="4265613" y="3049589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88" name="Text Box 91"/>
          <p:cNvSpPr txBox="1">
            <a:spLocks noChangeArrowheads="1"/>
          </p:cNvSpPr>
          <p:nvPr/>
        </p:nvSpPr>
        <p:spPr bwMode="auto">
          <a:xfrm>
            <a:off x="3919539" y="2909889"/>
            <a:ext cx="274637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20489" name="Freeform 92"/>
          <p:cNvSpPr>
            <a:spLocks/>
          </p:cNvSpPr>
          <p:nvPr/>
        </p:nvSpPr>
        <p:spPr bwMode="auto">
          <a:xfrm>
            <a:off x="3902075" y="2863851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0" name="Text Box 93"/>
          <p:cNvSpPr txBox="1">
            <a:spLocks noChangeArrowheads="1"/>
          </p:cNvSpPr>
          <p:nvPr/>
        </p:nvSpPr>
        <p:spPr bwMode="auto">
          <a:xfrm>
            <a:off x="4303713" y="2662240"/>
            <a:ext cx="298451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b</a:t>
            </a:r>
          </a:p>
        </p:txBody>
      </p:sp>
      <p:sp>
        <p:nvSpPr>
          <p:cNvPr id="20491" name="Oval 95"/>
          <p:cNvSpPr>
            <a:spLocks noChangeArrowheads="1"/>
          </p:cNvSpPr>
          <p:nvPr/>
        </p:nvSpPr>
        <p:spPr bwMode="auto">
          <a:xfrm>
            <a:off x="3962401" y="4079875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2" name="Oval 99"/>
          <p:cNvSpPr>
            <a:spLocks noChangeArrowheads="1"/>
          </p:cNvSpPr>
          <p:nvPr/>
        </p:nvSpPr>
        <p:spPr bwMode="auto">
          <a:xfrm>
            <a:off x="4021139" y="2633664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3" name="Freeform 109"/>
          <p:cNvSpPr>
            <a:spLocks/>
          </p:cNvSpPr>
          <p:nvPr/>
        </p:nvSpPr>
        <p:spPr bwMode="auto">
          <a:xfrm>
            <a:off x="7010400" y="2668589"/>
            <a:ext cx="2438400" cy="2132012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4" name="Freeform 127"/>
          <p:cNvSpPr>
            <a:spLocks/>
          </p:cNvSpPr>
          <p:nvPr/>
        </p:nvSpPr>
        <p:spPr bwMode="auto">
          <a:xfrm>
            <a:off x="7848610" y="2667000"/>
            <a:ext cx="762001" cy="1524000"/>
          </a:xfrm>
          <a:custGeom>
            <a:avLst/>
            <a:gdLst>
              <a:gd name="T0" fmla="*/ 2147483647 w 591"/>
              <a:gd name="T1" fmla="*/ 0 h 960"/>
              <a:gd name="T2" fmla="*/ 0 w 591"/>
              <a:gd name="T3" fmla="*/ 2147483647 h 960"/>
              <a:gd name="T4" fmla="*/ 2147483647 w 591"/>
              <a:gd name="T5" fmla="*/ 2147483647 h 960"/>
              <a:gd name="T6" fmla="*/ 2147483647 w 591"/>
              <a:gd name="T7" fmla="*/ 2147483647 h 960"/>
              <a:gd name="T8" fmla="*/ 2147483647 w 591"/>
              <a:gd name="T9" fmla="*/ 2147483647 h 960"/>
              <a:gd name="T10" fmla="*/ 2147483647 w 591"/>
              <a:gd name="T11" fmla="*/ 2147483647 h 960"/>
              <a:gd name="T12" fmla="*/ 2147483647 w 591"/>
              <a:gd name="T13" fmla="*/ 0 h 9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91"/>
              <a:gd name="T22" fmla="*/ 0 h 960"/>
              <a:gd name="T23" fmla="*/ 591 w 591"/>
              <a:gd name="T24" fmla="*/ 960 h 960"/>
              <a:gd name="connsiteX0" fmla="*/ 5110 w 9171"/>
              <a:gd name="connsiteY0" fmla="*/ 0 h 10000"/>
              <a:gd name="connsiteX1" fmla="*/ 0 w 9171"/>
              <a:gd name="connsiteY1" fmla="*/ 5510 h 10000"/>
              <a:gd name="connsiteX2" fmla="*/ 2843 w 9171"/>
              <a:gd name="connsiteY2" fmla="*/ 7052 h 10000"/>
              <a:gd name="connsiteX3" fmla="*/ 4298 w 9171"/>
              <a:gd name="connsiteY3" fmla="*/ 10000 h 10000"/>
              <a:gd name="connsiteX4" fmla="*/ 6633 w 9171"/>
              <a:gd name="connsiteY4" fmla="*/ 6573 h 10000"/>
              <a:gd name="connsiteX5" fmla="*/ 9171 w 9171"/>
              <a:gd name="connsiteY5" fmla="*/ 4500 h 10000"/>
              <a:gd name="connsiteX6" fmla="*/ 5110 w 9171"/>
              <a:gd name="connsiteY6" fmla="*/ 0 h 10000"/>
              <a:gd name="connsiteX0" fmla="*/ 5572 w 10000"/>
              <a:gd name="connsiteY0" fmla="*/ 0 h 10000"/>
              <a:gd name="connsiteX1" fmla="*/ 0 w 10000"/>
              <a:gd name="connsiteY1" fmla="*/ 5510 h 10000"/>
              <a:gd name="connsiteX2" fmla="*/ 2915 w 10000"/>
              <a:gd name="connsiteY2" fmla="*/ 7500 h 10000"/>
              <a:gd name="connsiteX3" fmla="*/ 4687 w 10000"/>
              <a:gd name="connsiteY3" fmla="*/ 10000 h 10000"/>
              <a:gd name="connsiteX4" fmla="*/ 7233 w 10000"/>
              <a:gd name="connsiteY4" fmla="*/ 6573 h 10000"/>
              <a:gd name="connsiteX5" fmla="*/ 10000 w 10000"/>
              <a:gd name="connsiteY5" fmla="*/ 4500 h 10000"/>
              <a:gd name="connsiteX6" fmla="*/ 5572 w 10000"/>
              <a:gd name="connsiteY6" fmla="*/ 0 h 10000"/>
              <a:gd name="connsiteX0" fmla="*/ 4428 w 8856"/>
              <a:gd name="connsiteY0" fmla="*/ 0 h 10000"/>
              <a:gd name="connsiteX1" fmla="*/ 0 w 8856"/>
              <a:gd name="connsiteY1" fmla="*/ 4500 h 10000"/>
              <a:gd name="connsiteX2" fmla="*/ 1771 w 8856"/>
              <a:gd name="connsiteY2" fmla="*/ 7500 h 10000"/>
              <a:gd name="connsiteX3" fmla="*/ 3543 w 8856"/>
              <a:gd name="connsiteY3" fmla="*/ 10000 h 10000"/>
              <a:gd name="connsiteX4" fmla="*/ 6089 w 8856"/>
              <a:gd name="connsiteY4" fmla="*/ 6573 h 10000"/>
              <a:gd name="connsiteX5" fmla="*/ 8856 w 8856"/>
              <a:gd name="connsiteY5" fmla="*/ 4500 h 10000"/>
              <a:gd name="connsiteX6" fmla="*/ 4428 w 8856"/>
              <a:gd name="connsiteY6" fmla="*/ 0 h 10000"/>
              <a:gd name="connsiteX0" fmla="*/ 5000 w 10000"/>
              <a:gd name="connsiteY0" fmla="*/ 0 h 10000"/>
              <a:gd name="connsiteX1" fmla="*/ 0 w 10000"/>
              <a:gd name="connsiteY1" fmla="*/ 4500 h 10000"/>
              <a:gd name="connsiteX2" fmla="*/ 2000 w 10000"/>
              <a:gd name="connsiteY2" fmla="*/ 6500 h 10000"/>
              <a:gd name="connsiteX3" fmla="*/ 4001 w 10000"/>
              <a:gd name="connsiteY3" fmla="*/ 10000 h 10000"/>
              <a:gd name="connsiteX4" fmla="*/ 6876 w 10000"/>
              <a:gd name="connsiteY4" fmla="*/ 6573 h 10000"/>
              <a:gd name="connsiteX5" fmla="*/ 10000 w 10000"/>
              <a:gd name="connsiteY5" fmla="*/ 4500 h 10000"/>
              <a:gd name="connsiteX6" fmla="*/ 5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5000" y="0"/>
                </a:moveTo>
                <a:cubicBezTo>
                  <a:pt x="3166" y="1479"/>
                  <a:pt x="3041" y="1792"/>
                  <a:pt x="0" y="4500"/>
                </a:cubicBezTo>
                <a:cubicBezTo>
                  <a:pt x="958" y="5511"/>
                  <a:pt x="1145" y="5740"/>
                  <a:pt x="2000" y="6500"/>
                </a:cubicBezTo>
                <a:cubicBezTo>
                  <a:pt x="2000" y="6500"/>
                  <a:pt x="2416" y="8542"/>
                  <a:pt x="4001" y="10000"/>
                </a:cubicBezTo>
                <a:cubicBezTo>
                  <a:pt x="6021" y="8490"/>
                  <a:pt x="5875" y="7490"/>
                  <a:pt x="6876" y="6573"/>
                </a:cubicBezTo>
                <a:cubicBezTo>
                  <a:pt x="7875" y="5656"/>
                  <a:pt x="9125" y="5146"/>
                  <a:pt x="10000" y="4500"/>
                </a:cubicBezTo>
                <a:cubicBezTo>
                  <a:pt x="7000" y="1750"/>
                  <a:pt x="6250" y="1125"/>
                  <a:pt x="5000" y="0"/>
                </a:cubicBez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5" name="Oval 110"/>
          <p:cNvSpPr>
            <a:spLocks noChangeArrowheads="1"/>
          </p:cNvSpPr>
          <p:nvPr/>
        </p:nvSpPr>
        <p:spPr bwMode="auto">
          <a:xfrm>
            <a:off x="7904164" y="3024189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6" name="Oval 111"/>
          <p:cNvSpPr>
            <a:spLocks noChangeArrowheads="1"/>
          </p:cNvSpPr>
          <p:nvPr/>
        </p:nvSpPr>
        <p:spPr bwMode="auto">
          <a:xfrm>
            <a:off x="8380413" y="3014664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7" name="Text Box 112"/>
          <p:cNvSpPr txBox="1">
            <a:spLocks noChangeArrowheads="1"/>
          </p:cNvSpPr>
          <p:nvPr/>
        </p:nvSpPr>
        <p:spPr bwMode="auto">
          <a:xfrm>
            <a:off x="8034339" y="2874964"/>
            <a:ext cx="274637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20498" name="Freeform 113"/>
          <p:cNvSpPr>
            <a:spLocks/>
          </p:cNvSpPr>
          <p:nvPr/>
        </p:nvSpPr>
        <p:spPr bwMode="auto">
          <a:xfrm>
            <a:off x="8016875" y="2828926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9" name="Text Box 114"/>
          <p:cNvSpPr txBox="1">
            <a:spLocks noChangeArrowheads="1"/>
          </p:cNvSpPr>
          <p:nvPr/>
        </p:nvSpPr>
        <p:spPr bwMode="auto">
          <a:xfrm>
            <a:off x="8418513" y="2627314"/>
            <a:ext cx="298451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b</a:t>
            </a:r>
          </a:p>
        </p:txBody>
      </p:sp>
      <p:sp>
        <p:nvSpPr>
          <p:cNvPr id="20500" name="Oval 116"/>
          <p:cNvSpPr>
            <a:spLocks noChangeArrowheads="1"/>
          </p:cNvSpPr>
          <p:nvPr/>
        </p:nvSpPr>
        <p:spPr bwMode="auto">
          <a:xfrm>
            <a:off x="8135939" y="2598739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501" name="Oval 115"/>
          <p:cNvSpPr>
            <a:spLocks noChangeArrowheads="1"/>
          </p:cNvSpPr>
          <p:nvPr/>
        </p:nvSpPr>
        <p:spPr bwMode="auto">
          <a:xfrm>
            <a:off x="8077201" y="4044951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502" name="Text Box 123"/>
          <p:cNvSpPr txBox="1">
            <a:spLocks noChangeArrowheads="1"/>
          </p:cNvSpPr>
          <p:nvPr/>
        </p:nvSpPr>
        <p:spPr bwMode="auto">
          <a:xfrm>
            <a:off x="2971800" y="1676401"/>
            <a:ext cx="228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Calibri"/>
                <a:cs typeface="Calibri"/>
              </a:rPr>
              <a:t>Uniform-Cost</a:t>
            </a:r>
          </a:p>
        </p:txBody>
      </p:sp>
      <p:sp>
        <p:nvSpPr>
          <p:cNvPr id="20503" name="Text Box 124"/>
          <p:cNvSpPr txBox="1">
            <a:spLocks noChangeArrowheads="1"/>
          </p:cNvSpPr>
          <p:nvPr/>
        </p:nvSpPr>
        <p:spPr bwMode="auto">
          <a:xfrm>
            <a:off x="8001000" y="1676401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Calibri"/>
                <a:cs typeface="Calibri"/>
              </a:rPr>
              <a:t>A*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14"/>
          <p:cNvSpPr>
            <a:spLocks noChangeArrowheads="1"/>
          </p:cNvSpPr>
          <p:nvPr/>
        </p:nvSpPr>
        <p:spPr bwMode="auto">
          <a:xfrm>
            <a:off x="9005887" y="5029202"/>
            <a:ext cx="1284288" cy="627063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 sz="2400">
              <a:latin typeface="Calibri"/>
              <a:cs typeface="Calibri"/>
            </a:endParaRPr>
          </a:p>
        </p:txBody>
      </p:sp>
      <p:sp>
        <p:nvSpPr>
          <p:cNvPr id="21507" name="Oval 8"/>
          <p:cNvSpPr>
            <a:spLocks noChangeArrowheads="1"/>
          </p:cNvSpPr>
          <p:nvPr/>
        </p:nvSpPr>
        <p:spPr bwMode="auto">
          <a:xfrm>
            <a:off x="8396287" y="1828800"/>
            <a:ext cx="1912939" cy="1771651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 sz="2400">
              <a:latin typeface="Calibri"/>
              <a:cs typeface="Calibri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UCS </a:t>
            </a:r>
            <a:r>
              <a:rPr lang="en-US" dirty="0" err="1">
                <a:latin typeface="Calibri"/>
                <a:cs typeface="Calibri"/>
              </a:rPr>
              <a:t>vs</a:t>
            </a:r>
            <a:r>
              <a:rPr lang="en-US" dirty="0">
                <a:latin typeface="Calibri"/>
                <a:cs typeface="Calibri"/>
              </a:rPr>
              <a:t> A* Contours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46237"/>
            <a:ext cx="6705600" cy="4525963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Uniform-cost expands equally in all “directions”</a:t>
            </a:r>
          </a:p>
          <a:p>
            <a:pPr lvl="1"/>
            <a:endParaRPr lang="en-US" dirty="0">
              <a:latin typeface="Calibri"/>
              <a:cs typeface="Calibri"/>
            </a:endParaRPr>
          </a:p>
          <a:p>
            <a:pPr lvl="1"/>
            <a:endParaRPr lang="en-US" dirty="0">
              <a:latin typeface="Calibri"/>
              <a:cs typeface="Calibri"/>
            </a:endParaRPr>
          </a:p>
          <a:p>
            <a:pPr lvl="1"/>
            <a:endParaRPr lang="en-US" dirty="0">
              <a:latin typeface="Calibri"/>
              <a:cs typeface="Calibri"/>
            </a:endParaRP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A* expands mainly toward the goal, but does hedge its bets to ensure optimality</a:t>
            </a:r>
          </a:p>
        </p:txBody>
      </p:sp>
      <p:sp>
        <p:nvSpPr>
          <p:cNvPr id="21510" name="Oval 4"/>
          <p:cNvSpPr>
            <a:spLocks noChangeArrowheads="1"/>
          </p:cNvSpPr>
          <p:nvPr/>
        </p:nvSpPr>
        <p:spPr bwMode="auto">
          <a:xfrm>
            <a:off x="9299575" y="2605089"/>
            <a:ext cx="163512" cy="15398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 sz="2400">
              <a:latin typeface="Calibri"/>
              <a:cs typeface="Calibri"/>
            </a:endParaRP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8534400" y="2720977"/>
            <a:ext cx="914400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Start</a:t>
            </a:r>
          </a:p>
        </p:txBody>
      </p:sp>
      <p:sp>
        <p:nvSpPr>
          <p:cNvPr id="21512" name="Oval 6"/>
          <p:cNvSpPr>
            <a:spLocks noChangeArrowheads="1"/>
          </p:cNvSpPr>
          <p:nvPr/>
        </p:nvSpPr>
        <p:spPr bwMode="auto">
          <a:xfrm>
            <a:off x="10226675" y="2627313"/>
            <a:ext cx="163512" cy="1539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 sz="2400">
              <a:latin typeface="Calibri"/>
              <a:cs typeface="Calibri"/>
            </a:endParaRPr>
          </a:p>
        </p:txBody>
      </p:sp>
      <p:sp>
        <p:nvSpPr>
          <p:cNvPr id="21513" name="Text Box 7"/>
          <p:cNvSpPr txBox="1">
            <a:spLocks noChangeArrowheads="1"/>
          </p:cNvSpPr>
          <p:nvPr/>
        </p:nvSpPr>
        <p:spPr bwMode="auto">
          <a:xfrm>
            <a:off x="10287000" y="2744789"/>
            <a:ext cx="914400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alibri"/>
                <a:cs typeface="Calibri"/>
              </a:rPr>
              <a:t>Goal</a:t>
            </a:r>
          </a:p>
        </p:txBody>
      </p:sp>
      <p:sp>
        <p:nvSpPr>
          <p:cNvPr id="21514" name="Oval 9"/>
          <p:cNvSpPr>
            <a:spLocks noChangeArrowheads="1"/>
          </p:cNvSpPr>
          <p:nvPr/>
        </p:nvSpPr>
        <p:spPr bwMode="auto">
          <a:xfrm>
            <a:off x="8931276" y="2263775"/>
            <a:ext cx="869951" cy="869951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 sz="2400">
              <a:latin typeface="Calibri"/>
              <a:cs typeface="Calibri"/>
            </a:endParaRPr>
          </a:p>
        </p:txBody>
      </p:sp>
      <p:sp>
        <p:nvSpPr>
          <p:cNvPr id="21515" name="Oval 10"/>
          <p:cNvSpPr>
            <a:spLocks noChangeArrowheads="1"/>
          </p:cNvSpPr>
          <p:nvPr/>
        </p:nvSpPr>
        <p:spPr bwMode="auto">
          <a:xfrm>
            <a:off x="9234488" y="5270501"/>
            <a:ext cx="163513" cy="15398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 sz="2400">
              <a:latin typeface="Calibri"/>
              <a:cs typeface="Calibri"/>
            </a:endParaRPr>
          </a:p>
        </p:txBody>
      </p:sp>
      <p:sp>
        <p:nvSpPr>
          <p:cNvPr id="21516" name="Text Box 11"/>
          <p:cNvSpPr txBox="1">
            <a:spLocks noChangeArrowheads="1"/>
          </p:cNvSpPr>
          <p:nvPr/>
        </p:nvSpPr>
        <p:spPr bwMode="auto">
          <a:xfrm>
            <a:off x="8382000" y="5410200"/>
            <a:ext cx="914400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Start</a:t>
            </a:r>
          </a:p>
        </p:txBody>
      </p:sp>
      <p:sp>
        <p:nvSpPr>
          <p:cNvPr id="21517" name="Oval 12"/>
          <p:cNvSpPr>
            <a:spLocks noChangeArrowheads="1"/>
          </p:cNvSpPr>
          <p:nvPr/>
        </p:nvSpPr>
        <p:spPr bwMode="auto">
          <a:xfrm>
            <a:off x="10213975" y="5257801"/>
            <a:ext cx="163512" cy="1539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 sz="2400">
              <a:latin typeface="Calibri"/>
              <a:cs typeface="Calibri"/>
            </a:endParaRPr>
          </a:p>
        </p:txBody>
      </p:sp>
      <p:sp>
        <p:nvSpPr>
          <p:cNvPr id="21518" name="Text Box 13"/>
          <p:cNvSpPr txBox="1">
            <a:spLocks noChangeArrowheads="1"/>
          </p:cNvSpPr>
          <p:nvPr/>
        </p:nvSpPr>
        <p:spPr bwMode="auto">
          <a:xfrm>
            <a:off x="10221912" y="5405737"/>
            <a:ext cx="914400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Goal</a:t>
            </a:r>
          </a:p>
        </p:txBody>
      </p:sp>
      <p:sp>
        <p:nvSpPr>
          <p:cNvPr id="21519" name="Oval 15"/>
          <p:cNvSpPr>
            <a:spLocks noChangeArrowheads="1"/>
          </p:cNvSpPr>
          <p:nvPr/>
        </p:nvSpPr>
        <p:spPr bwMode="auto">
          <a:xfrm>
            <a:off x="9126537" y="5105400"/>
            <a:ext cx="869951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of Demo Contours (Empty) -- UCS</a:t>
            </a:r>
          </a:p>
        </p:txBody>
      </p:sp>
      <p:pic>
        <p:nvPicPr>
          <p:cNvPr id="3" name="Empty-UC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60186" y="1143001"/>
            <a:ext cx="6271629" cy="525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2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Recap: Search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6962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Search problem: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States (configurations of the world)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Actions and costs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Successor function (world dynamics)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Start state and goal test</a:t>
            </a:r>
          </a:p>
          <a:p>
            <a:pPr>
              <a:lnSpc>
                <a:spcPct val="90000"/>
              </a:lnSpc>
            </a:pPr>
            <a:endParaRPr lang="en-US" sz="15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Search tree: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Nodes: represent plans for reaching states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Plans have costs (sum of action costs)</a:t>
            </a:r>
          </a:p>
          <a:p>
            <a:pPr>
              <a:lnSpc>
                <a:spcPct val="90000"/>
              </a:lnSpc>
            </a:pPr>
            <a:endParaRPr lang="en-US" sz="15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Search algorithm: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Systematically builds a search tree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Chooses an ordering of the fringe (unexplored nodes)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Optimal: finds least-cost plans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0277" y="514350"/>
            <a:ext cx="6164445" cy="4629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of Demo Contours (Empty) -- Greedy</a:t>
            </a:r>
          </a:p>
        </p:txBody>
      </p:sp>
      <p:pic>
        <p:nvPicPr>
          <p:cNvPr id="3" name="Empty-greedy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60185" y="1143000"/>
            <a:ext cx="6271631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8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of Demo Contours (Empty) – A*</a:t>
            </a:r>
          </a:p>
        </p:txBody>
      </p:sp>
      <p:pic>
        <p:nvPicPr>
          <p:cNvPr id="3" name="Empty-astar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60186" y="1143001"/>
            <a:ext cx="6271628" cy="525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8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of Demo Contours (</a:t>
            </a:r>
            <a:r>
              <a:rPr lang="en-US" dirty="0" err="1"/>
              <a:t>Pacman</a:t>
            </a:r>
            <a:r>
              <a:rPr lang="en-US" dirty="0"/>
              <a:t> Small Maze) – A*</a:t>
            </a:r>
          </a:p>
        </p:txBody>
      </p:sp>
      <p:pic>
        <p:nvPicPr>
          <p:cNvPr id="3" name="ContoursPacmanSmallMaze-astar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09700" y="1143000"/>
            <a:ext cx="9372600" cy="527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8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r>
              <a:rPr lang="en-US" dirty="0"/>
              <a:t>Comparison</a:t>
            </a:r>
          </a:p>
        </p:txBody>
      </p:sp>
      <p:pic>
        <p:nvPicPr>
          <p:cNvPr id="4" name="Picture 3" descr="greedy_pacm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72380"/>
            <a:ext cx="3657600" cy="205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7" descr="uniform_pacm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72380"/>
            <a:ext cx="3621881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 descr="astar_pacman.jpg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695" y="2372380"/>
            <a:ext cx="351650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3000" y="5039380"/>
            <a:ext cx="124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Greedy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05400" y="5039380"/>
            <a:ext cx="2121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Uniform Cost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53600" y="5039380"/>
            <a:ext cx="571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A*</a:t>
            </a:r>
          </a:p>
        </p:txBody>
      </p:sp>
    </p:spTree>
    <p:extLst>
      <p:ext uri="{BB962C8B-B14F-4D97-AF65-F5344CB8AC3E}">
        <p14:creationId xmlns:p14="http://schemas.microsoft.com/office/powerpoint/2010/main" val="23874856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Heuristics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600" y="1600200"/>
            <a:ext cx="5714999" cy="4585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Creating Admissible Heuristics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Most of the work in solving hard search problems optimally is in coming up with admissible heuristics</a:t>
            </a:r>
          </a:p>
          <a:p>
            <a:pPr lvl="3"/>
            <a:endParaRPr lang="en-US" sz="1600" dirty="0"/>
          </a:p>
          <a:p>
            <a:pPr eaLnBrk="1" hangingPunct="1"/>
            <a:r>
              <a:rPr lang="en-US" sz="2800" dirty="0"/>
              <a:t>Often, admissible heuristics are solutions to </a:t>
            </a:r>
            <a:r>
              <a:rPr lang="en-US" sz="2800" i="1" dirty="0"/>
              <a:t>relaxed problems, </a:t>
            </a:r>
            <a:r>
              <a:rPr lang="en-US" sz="2800" dirty="0"/>
              <a:t>where new actions are available</a:t>
            </a:r>
            <a:endParaRPr lang="en-US" sz="2800" i="1" dirty="0"/>
          </a:p>
          <a:p>
            <a:pPr lvl="2"/>
            <a:endParaRPr lang="en-US" sz="2000" i="1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Inadmissible heuristics are often useful too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553200" y="3919078"/>
            <a:ext cx="3657600" cy="1643522"/>
            <a:chOff x="5067016" y="4038600"/>
            <a:chExt cx="2663541" cy="1197700"/>
          </a:xfrm>
        </p:grpSpPr>
        <p:pic>
          <p:nvPicPr>
            <p:cNvPr id="22536" name="Picture 2" descr="Z:\Shared with PC\smallMaze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67016" y="4038600"/>
              <a:ext cx="2663541" cy="119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Arrow Connector 11"/>
            <p:cNvCxnSpPr/>
            <p:nvPr/>
          </p:nvCxnSpPr>
          <p:spPr bwMode="auto">
            <a:xfrm rot="10800000" flipV="1">
              <a:off x="5236861" y="4473838"/>
              <a:ext cx="1125417" cy="19062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538" name="TextBox 17"/>
            <p:cNvSpPr txBox="1">
              <a:spLocks noChangeArrowheads="1"/>
            </p:cNvSpPr>
            <p:nvPr/>
          </p:nvSpPr>
          <p:spPr bwMode="auto">
            <a:xfrm>
              <a:off x="5388658" y="4569096"/>
              <a:ext cx="399537" cy="381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  <a:latin typeface="Calibri"/>
                  <a:cs typeface="Calibri"/>
                </a:rPr>
                <a:t>15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rot="5400000">
              <a:off x="4931082" y="4797091"/>
              <a:ext cx="609969" cy="1588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438400" y="3886200"/>
            <a:ext cx="2819399" cy="1786100"/>
            <a:chOff x="2743201" y="4111625"/>
            <a:chExt cx="2170113" cy="1374775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r="22440"/>
            <a:stretch>
              <a:fillRect/>
            </a:stretch>
          </p:blipFill>
          <p:spPr bwMode="auto">
            <a:xfrm>
              <a:off x="2743201" y="4111625"/>
              <a:ext cx="2170113" cy="137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2895600" y="4492623"/>
              <a:ext cx="1295400" cy="6858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752600" y="4191000"/>
            <a:ext cx="990600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/>
                <a:cs typeface="Calibri"/>
              </a:rPr>
              <a:t>366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8 Puzzle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4495800"/>
            <a:ext cx="6781800" cy="16303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What are the states?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How many states?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What are the actions?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How many successors from the start state?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What should the costs be?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424733" y="838200"/>
            <a:ext cx="5338267" cy="4584642"/>
            <a:chOff x="6387246" y="1371600"/>
            <a:chExt cx="6033354" cy="5181600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87246" y="1371600"/>
              <a:ext cx="5789731" cy="4838698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10515600" y="4724400"/>
              <a:ext cx="1905000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618" y="1220185"/>
            <a:ext cx="2969363" cy="254342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19200" y="3733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Start State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25000" y="3733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Goal State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8745" y="1219462"/>
            <a:ext cx="3044108" cy="254487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019800" y="3733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Actions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8 Puzzle I</a:t>
            </a:r>
          </a:p>
        </p:txBody>
      </p:sp>
      <p:sp>
        <p:nvSpPr>
          <p:cNvPr id="81920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6324600" cy="4525963"/>
          </a:xfrm>
        </p:spPr>
        <p:txBody>
          <a:bodyPr/>
          <a:lstStyle/>
          <a:p>
            <a:pPr eaLnBrk="1" hangingPunct="1"/>
            <a:r>
              <a:rPr lang="en-US" sz="2800" dirty="0"/>
              <a:t>Heuristic: Number of tiles misplaced</a:t>
            </a:r>
          </a:p>
          <a:p>
            <a:pPr eaLnBrk="1" hangingPunct="1"/>
            <a:r>
              <a:rPr lang="en-US" sz="2800" dirty="0"/>
              <a:t>Why is it admissible?</a:t>
            </a:r>
          </a:p>
          <a:p>
            <a:pPr eaLnBrk="1" hangingPunct="1"/>
            <a:r>
              <a:rPr lang="en-US" sz="2800" dirty="0"/>
              <a:t>h(start) =</a:t>
            </a:r>
          </a:p>
          <a:p>
            <a:pPr eaLnBrk="1" hangingPunct="1"/>
            <a:r>
              <a:rPr lang="en-US" sz="2800" dirty="0"/>
              <a:t>This is a </a:t>
            </a:r>
            <a:r>
              <a:rPr lang="en-US" sz="2800" i="1" dirty="0"/>
              <a:t>relaxed-problem</a:t>
            </a:r>
            <a:r>
              <a:rPr lang="en-US" sz="2800" dirty="0"/>
              <a:t> heuristic</a:t>
            </a:r>
          </a:p>
        </p:txBody>
      </p:sp>
      <p:sp>
        <p:nvSpPr>
          <p:cNvPr id="819206" name="Text Box 6"/>
          <p:cNvSpPr txBox="1">
            <a:spLocks noChangeArrowheads="1"/>
          </p:cNvSpPr>
          <p:nvPr/>
        </p:nvSpPr>
        <p:spPr bwMode="auto">
          <a:xfrm>
            <a:off x="2133600" y="2286000"/>
            <a:ext cx="99060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accent2"/>
                </a:solidFill>
                <a:latin typeface="Calibri" pitchFamily="34" charset="0"/>
              </a:rPr>
              <a:t>8</a:t>
            </a:r>
          </a:p>
        </p:txBody>
      </p:sp>
      <p:graphicFrame>
        <p:nvGraphicFramePr>
          <p:cNvPr id="819294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249155"/>
              </p:ext>
            </p:extLst>
          </p:nvPr>
        </p:nvGraphicFramePr>
        <p:xfrm>
          <a:off x="6400800" y="4112577"/>
          <a:ext cx="5029200" cy="2212023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4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Average nodes expanded when the optimal path has…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…4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…8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…12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UCS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112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6,300</a:t>
                      </a:r>
                      <a:endParaRPr kumimoji="0" lang="en-US" sz="24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3.6 x 10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TILES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227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890" y="3489471"/>
            <a:ext cx="5510086" cy="3138194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6324601" y="1219414"/>
            <a:ext cx="5333998" cy="2536188"/>
            <a:chOff x="533401" y="1219446"/>
            <a:chExt cx="6113461" cy="2906804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3401" y="1219446"/>
              <a:ext cx="6113461" cy="2544905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1259591" y="3639596"/>
              <a:ext cx="198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Start State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76148" y="3664585"/>
              <a:ext cx="198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Goal State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067800" y="65532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alibri" pitchFamily="34" charset="0"/>
              </a:rPr>
              <a:t>Statistics from Andrew Moore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06" grpId="0"/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8 Puzzle II</a:t>
            </a:r>
          </a:p>
        </p:txBody>
      </p:sp>
      <p:sp>
        <p:nvSpPr>
          <p:cNvPr id="813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5867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What if we had an easier 8-puzzle where any tile could slide any direction at any time, ignoring other tiles?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Total </a:t>
            </a:r>
            <a:r>
              <a:rPr lang="en-US" sz="2400" i="1" dirty="0"/>
              <a:t>Manhattan </a:t>
            </a:r>
            <a:r>
              <a:rPr lang="en-US" sz="2400" dirty="0"/>
              <a:t>distance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Why is it admissible?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h(start) =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813061" name="Text Box 5"/>
          <p:cNvSpPr txBox="1">
            <a:spLocks noChangeArrowheads="1"/>
          </p:cNvSpPr>
          <p:nvPr/>
        </p:nvSpPr>
        <p:spPr bwMode="auto">
          <a:xfrm>
            <a:off x="2133600" y="4648200"/>
            <a:ext cx="4800600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2"/>
                </a:solidFill>
                <a:latin typeface="Calibri" pitchFamily="34" charset="0"/>
              </a:rPr>
              <a:t>3 + 1 + 2 + … = 18</a:t>
            </a:r>
          </a:p>
        </p:txBody>
      </p:sp>
      <p:graphicFrame>
        <p:nvGraphicFramePr>
          <p:cNvPr id="813133" name="Group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959521"/>
              </p:ext>
            </p:extLst>
          </p:nvPr>
        </p:nvGraphicFramePr>
        <p:xfrm>
          <a:off x="5791200" y="4267200"/>
          <a:ext cx="5891629" cy="2252471"/>
        </p:xfrm>
        <a:graphic>
          <a:graphicData uri="http://schemas.openxmlformats.org/drawingml/2006/table">
            <a:tbl>
              <a:tblPr/>
              <a:tblGrid>
                <a:gridCol w="1853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4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Average nodes expanded when the optimal path has…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…4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…8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…12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TILES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227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8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MANHATTAN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6324601" y="1219414"/>
            <a:ext cx="5333998" cy="2536188"/>
            <a:chOff x="533401" y="1219446"/>
            <a:chExt cx="6113461" cy="2906804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3401" y="1219446"/>
              <a:ext cx="6113461" cy="2544905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1259591" y="3639596"/>
              <a:ext cx="198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Start State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76148" y="3664585"/>
              <a:ext cx="198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Goal State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306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8 Puzzle III</a:t>
            </a:r>
          </a:p>
        </p:txBody>
      </p:sp>
      <p:sp>
        <p:nvSpPr>
          <p:cNvPr id="817155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11099800" cy="4729164"/>
          </a:xfrm>
        </p:spPr>
        <p:txBody>
          <a:bodyPr/>
          <a:lstStyle/>
          <a:p>
            <a:pPr eaLnBrk="1" hangingPunct="1"/>
            <a:r>
              <a:rPr lang="en-US" sz="2800" dirty="0"/>
              <a:t>How about using the </a:t>
            </a:r>
            <a:r>
              <a:rPr lang="en-US" sz="2800" i="1" dirty="0"/>
              <a:t>actual cost</a:t>
            </a:r>
            <a:r>
              <a:rPr lang="en-US" sz="2800" dirty="0"/>
              <a:t> as a heuristic?</a:t>
            </a:r>
          </a:p>
          <a:p>
            <a:pPr lvl="1" eaLnBrk="1" hangingPunct="1"/>
            <a:r>
              <a:rPr lang="en-US" sz="2400" dirty="0"/>
              <a:t>Would it be admissible?</a:t>
            </a:r>
          </a:p>
          <a:p>
            <a:pPr lvl="1" eaLnBrk="1" hangingPunct="1"/>
            <a:r>
              <a:rPr lang="en-US" sz="2400" dirty="0"/>
              <a:t>Would we save on nodes expanded?</a:t>
            </a:r>
          </a:p>
          <a:p>
            <a:pPr lvl="1" eaLnBrk="1" hangingPunct="1"/>
            <a:r>
              <a:rPr lang="en-US" sz="2400" dirty="0"/>
              <a:t>What’s wrong with it?</a:t>
            </a:r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With A*: a trade-off between quality of estimate and work per node</a:t>
            </a:r>
          </a:p>
          <a:p>
            <a:pPr lvl="1"/>
            <a:r>
              <a:rPr lang="en-US" sz="2400" dirty="0"/>
              <a:t>As heuristics get closer to the true cost, you will expand fewer nodes but usually do more work per node to compute the heuristic itself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1138" y="1880138"/>
            <a:ext cx="5021261" cy="192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Pancake Problem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505201" y="3808413"/>
            <a:ext cx="1066800" cy="1588"/>
          </a:xfrm>
          <a:prstGeom prst="line">
            <a:avLst/>
          </a:prstGeom>
          <a:ln w="762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352801" y="3656013"/>
            <a:ext cx="1371600" cy="1588"/>
          </a:xfrm>
          <a:prstGeom prst="line">
            <a:avLst/>
          </a:prstGeom>
          <a:ln w="762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971801" y="3960813"/>
            <a:ext cx="2209800" cy="1588"/>
          </a:xfrm>
          <a:prstGeom prst="line">
            <a:avLst/>
          </a:prstGeom>
          <a:ln w="762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00401" y="3505201"/>
            <a:ext cx="1752600" cy="1588"/>
          </a:xfrm>
          <a:prstGeom prst="line">
            <a:avLst/>
          </a:prstGeom>
          <a:ln w="762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Diagonal Stripe 22"/>
          <p:cNvSpPr/>
          <p:nvPr/>
        </p:nvSpPr>
        <p:spPr>
          <a:xfrm flipV="1">
            <a:off x="2438401" y="3505200"/>
            <a:ext cx="990600" cy="228600"/>
          </a:xfrm>
          <a:prstGeom prst="diagStrip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5" name="Straight Connector 24"/>
          <p:cNvCxnSpPr>
            <a:stCxn id="23" idx="1"/>
          </p:cNvCxnSpPr>
          <p:nvPr/>
        </p:nvCxnSpPr>
        <p:spPr>
          <a:xfrm rot="10800000">
            <a:off x="1752601" y="2590801"/>
            <a:ext cx="685800" cy="971551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772401" y="2513012"/>
            <a:ext cx="1066800" cy="1588"/>
          </a:xfrm>
          <a:prstGeom prst="line">
            <a:avLst/>
          </a:prstGeom>
          <a:ln w="762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620001" y="2209800"/>
            <a:ext cx="1371600" cy="1588"/>
          </a:xfrm>
          <a:prstGeom prst="line">
            <a:avLst/>
          </a:prstGeom>
          <a:ln w="762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239001" y="2665412"/>
            <a:ext cx="2209800" cy="1588"/>
          </a:xfrm>
          <a:prstGeom prst="line">
            <a:avLst/>
          </a:prstGeom>
          <a:ln w="762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467601" y="2360612"/>
            <a:ext cx="1752600" cy="1588"/>
          </a:xfrm>
          <a:prstGeom prst="line">
            <a:avLst/>
          </a:prstGeom>
          <a:ln w="762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772401" y="3429000"/>
            <a:ext cx="1066800" cy="1588"/>
          </a:xfrm>
          <a:prstGeom prst="line">
            <a:avLst/>
          </a:prstGeom>
          <a:ln w="762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620001" y="3579812"/>
            <a:ext cx="1371600" cy="1588"/>
          </a:xfrm>
          <a:prstGeom prst="line">
            <a:avLst/>
          </a:prstGeom>
          <a:ln w="762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239001" y="3884612"/>
            <a:ext cx="2209800" cy="1588"/>
          </a:xfrm>
          <a:prstGeom prst="line">
            <a:avLst/>
          </a:prstGeom>
          <a:ln w="762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467601" y="3732212"/>
            <a:ext cx="1752600" cy="1588"/>
          </a:xfrm>
          <a:prstGeom prst="line">
            <a:avLst/>
          </a:prstGeom>
          <a:ln w="762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772401" y="4876799"/>
            <a:ext cx="1066800" cy="1588"/>
          </a:xfrm>
          <a:prstGeom prst="line">
            <a:avLst/>
          </a:prstGeom>
          <a:ln w="762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620001" y="5027611"/>
            <a:ext cx="1371600" cy="1588"/>
          </a:xfrm>
          <a:prstGeom prst="line">
            <a:avLst/>
          </a:prstGeom>
          <a:ln w="762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239001" y="4724399"/>
            <a:ext cx="2209800" cy="1588"/>
          </a:xfrm>
          <a:prstGeom prst="line">
            <a:avLst/>
          </a:prstGeom>
          <a:ln w="762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467601" y="5180011"/>
            <a:ext cx="1752600" cy="1588"/>
          </a:xfrm>
          <a:prstGeom prst="line">
            <a:avLst/>
          </a:prstGeom>
          <a:ln w="762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Left Arrow 48"/>
          <p:cNvSpPr/>
          <p:nvPr/>
        </p:nvSpPr>
        <p:spPr>
          <a:xfrm rot="19800000" flipH="1">
            <a:off x="5867401" y="2616322"/>
            <a:ext cx="914400" cy="381000"/>
          </a:xfrm>
          <a:prstGeom prst="leftArrow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Left Arrow 49"/>
          <p:cNvSpPr/>
          <p:nvPr/>
        </p:nvSpPr>
        <p:spPr>
          <a:xfrm flipH="1">
            <a:off x="5867401" y="3505200"/>
            <a:ext cx="914400" cy="381000"/>
          </a:xfrm>
          <a:prstGeom prst="leftArrow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Left Arrow 50"/>
          <p:cNvSpPr/>
          <p:nvPr/>
        </p:nvSpPr>
        <p:spPr>
          <a:xfrm rot="1800000" flipH="1">
            <a:off x="5825197" y="4368922"/>
            <a:ext cx="914400" cy="381000"/>
          </a:xfrm>
          <a:prstGeom prst="leftArrow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92" name="TextBox 59"/>
          <p:cNvSpPr txBox="1">
            <a:spLocks noChangeArrowheads="1"/>
          </p:cNvSpPr>
          <p:nvPr/>
        </p:nvSpPr>
        <p:spPr bwMode="auto">
          <a:xfrm>
            <a:off x="0" y="6019800"/>
            <a:ext cx="12192000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</a:rPr>
              <a:t>Cost: Number of pancakes flipped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719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90800"/>
            <a:ext cx="12192000" cy="1143000"/>
          </a:xfrm>
        </p:spPr>
        <p:txBody>
          <a:bodyPr/>
          <a:lstStyle/>
          <a:p>
            <a:pPr eaLnBrk="1" hangingPunct="1"/>
            <a:r>
              <a:rPr lang="en-US" sz="6000" dirty="0"/>
              <a:t>Semi-Lattice of Heuristics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914400"/>
            <a:ext cx="1219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989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Trivial Heuristics, Dominance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524000"/>
            <a:ext cx="5715000" cy="4953000"/>
          </a:xfrm>
        </p:spPr>
        <p:txBody>
          <a:bodyPr/>
          <a:lstStyle/>
          <a:p>
            <a:pPr eaLnBrk="1" hangingPunct="1"/>
            <a:r>
              <a:rPr lang="en-US" sz="2400" dirty="0"/>
              <a:t>Dominance: h</a:t>
            </a:r>
            <a:r>
              <a:rPr lang="en-US" sz="2400" baseline="-25000" dirty="0"/>
              <a:t>a</a:t>
            </a:r>
            <a:r>
              <a:rPr lang="en-US" sz="2400" dirty="0"/>
              <a:t> </a:t>
            </a:r>
            <a:r>
              <a:rPr lang="en-US" sz="2400" dirty="0">
                <a:cs typeface="Arial" charset="0"/>
              </a:rPr>
              <a:t>≥</a:t>
            </a:r>
            <a:r>
              <a:rPr lang="en-US" sz="2400" dirty="0"/>
              <a:t> </a:t>
            </a:r>
            <a:r>
              <a:rPr lang="en-US" sz="2400" dirty="0" err="1"/>
              <a:t>h</a:t>
            </a:r>
            <a:r>
              <a:rPr lang="en-US" sz="2400" baseline="-25000" dirty="0" err="1"/>
              <a:t>c</a:t>
            </a:r>
            <a:r>
              <a:rPr lang="en-US" sz="2400" dirty="0"/>
              <a:t> if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Heuristics form a semi-lattice:</a:t>
            </a:r>
          </a:p>
          <a:p>
            <a:pPr lvl="1" eaLnBrk="1" hangingPunct="1"/>
            <a:r>
              <a:rPr lang="en-US" sz="2000" dirty="0"/>
              <a:t>Max of admissible heuristics is admissible</a:t>
            </a:r>
          </a:p>
          <a:p>
            <a:pPr lvl="1" eaLnBrk="1" hangingPunct="1"/>
            <a:endParaRPr lang="en-US" sz="2000" dirty="0"/>
          </a:p>
          <a:p>
            <a:pPr lvl="1" eaLnBrk="1" hangingPunct="1"/>
            <a:endParaRPr lang="en-US" sz="2000" dirty="0"/>
          </a:p>
          <a:p>
            <a:pPr lvl="1" eaLnBrk="1" hangingPunct="1"/>
            <a:endParaRPr lang="en-US" sz="2000" dirty="0"/>
          </a:p>
          <a:p>
            <a:pPr eaLnBrk="1" hangingPunct="1"/>
            <a:r>
              <a:rPr lang="en-US" sz="2400" dirty="0"/>
              <a:t>Trivial heuristics</a:t>
            </a:r>
          </a:p>
          <a:p>
            <a:pPr lvl="1" eaLnBrk="1" hangingPunct="1"/>
            <a:r>
              <a:rPr lang="en-US" sz="2000" dirty="0"/>
              <a:t>Bottom of lattice is the zero heuristic (what does this give us?)</a:t>
            </a:r>
          </a:p>
          <a:p>
            <a:pPr lvl="1" eaLnBrk="1" hangingPunct="1"/>
            <a:r>
              <a:rPr lang="en-US" sz="2000" dirty="0"/>
              <a:t>Top of lattice is the exact heuristic</a:t>
            </a:r>
          </a:p>
        </p:txBody>
      </p:sp>
      <p:pic>
        <p:nvPicPr>
          <p:cNvPr id="27652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33601" y="3886200"/>
            <a:ext cx="4379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1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12975" y="2133601"/>
            <a:ext cx="30988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17"/>
          <p:cNvGrpSpPr/>
          <p:nvPr/>
        </p:nvGrpSpPr>
        <p:grpSpPr>
          <a:xfrm>
            <a:off x="8229600" y="1716338"/>
            <a:ext cx="2133600" cy="4227262"/>
            <a:chOff x="9344024" y="1905002"/>
            <a:chExt cx="1781176" cy="3529011"/>
          </a:xfrm>
        </p:grpSpPr>
        <p:pic>
          <p:nvPicPr>
            <p:cNvPr id="27653" name="Picture 9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9725023" y="1905002"/>
              <a:ext cx="862013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4" name="Picture 11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9801223" y="5257800"/>
              <a:ext cx="720725" cy="176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5" name="Picture 13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9344024" y="3505200"/>
              <a:ext cx="350839" cy="298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6" name="Picture 1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0791825" y="3505201"/>
              <a:ext cx="333375" cy="350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8" name="Picture 19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9344024" y="4349749"/>
              <a:ext cx="350839" cy="298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9" name="Line 23"/>
            <p:cNvSpPr>
              <a:spLocks noChangeShapeType="1"/>
            </p:cNvSpPr>
            <p:nvPr/>
          </p:nvSpPr>
          <p:spPr bwMode="auto">
            <a:xfrm flipH="1" flipV="1">
              <a:off x="9572623" y="4800600"/>
              <a:ext cx="457200" cy="30480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</p:spPr>
          <p:txBody>
            <a:bodyPr lIns="91438" tIns="45719" rIns="91438" bIns="45719"/>
            <a:lstStyle/>
            <a:p>
              <a:endParaRPr lang="en-US"/>
            </a:p>
          </p:txBody>
        </p:sp>
        <p:sp>
          <p:nvSpPr>
            <p:cNvPr id="27660" name="Line 24"/>
            <p:cNvSpPr>
              <a:spLocks noChangeShapeType="1"/>
            </p:cNvSpPr>
            <p:nvPr/>
          </p:nvSpPr>
          <p:spPr bwMode="auto">
            <a:xfrm flipV="1">
              <a:off x="10334623" y="3962400"/>
              <a:ext cx="533400" cy="114300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</p:spPr>
          <p:txBody>
            <a:bodyPr lIns="91438" tIns="45719" rIns="91438" bIns="45719"/>
            <a:lstStyle/>
            <a:p>
              <a:endParaRPr lang="en-US"/>
            </a:p>
          </p:txBody>
        </p:sp>
        <p:sp>
          <p:nvSpPr>
            <p:cNvPr id="27661" name="Line 25"/>
            <p:cNvSpPr>
              <a:spLocks noChangeShapeType="1"/>
            </p:cNvSpPr>
            <p:nvPr/>
          </p:nvSpPr>
          <p:spPr bwMode="auto">
            <a:xfrm flipV="1">
              <a:off x="9496423" y="3962400"/>
              <a:ext cx="0" cy="30480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</p:spPr>
          <p:txBody>
            <a:bodyPr lIns="91438" tIns="45719" rIns="91438" bIns="45719"/>
            <a:lstStyle/>
            <a:p>
              <a:endParaRPr lang="en-US"/>
            </a:p>
          </p:txBody>
        </p:sp>
        <p:sp>
          <p:nvSpPr>
            <p:cNvPr id="27662" name="Line 26"/>
            <p:cNvSpPr>
              <a:spLocks noChangeShapeType="1"/>
            </p:cNvSpPr>
            <p:nvPr/>
          </p:nvSpPr>
          <p:spPr bwMode="auto">
            <a:xfrm flipV="1">
              <a:off x="9496423" y="3124200"/>
              <a:ext cx="685800" cy="22860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</p:spPr>
          <p:txBody>
            <a:bodyPr lIns="91438" tIns="45719" rIns="91438" bIns="45719"/>
            <a:lstStyle/>
            <a:p>
              <a:endParaRPr lang="en-US"/>
            </a:p>
          </p:txBody>
        </p:sp>
        <p:sp>
          <p:nvSpPr>
            <p:cNvPr id="27663" name="Line 27"/>
            <p:cNvSpPr>
              <a:spLocks noChangeShapeType="1"/>
            </p:cNvSpPr>
            <p:nvPr/>
          </p:nvSpPr>
          <p:spPr bwMode="auto">
            <a:xfrm flipH="1" flipV="1">
              <a:off x="10182223" y="3124200"/>
              <a:ext cx="762000" cy="22860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</p:spPr>
          <p:txBody>
            <a:bodyPr lIns="91438" tIns="45719" rIns="91438" bIns="45719"/>
            <a:lstStyle/>
            <a:p>
              <a:endParaRPr lang="en-US"/>
            </a:p>
          </p:txBody>
        </p:sp>
        <p:sp>
          <p:nvSpPr>
            <p:cNvPr id="27664" name="Line 28"/>
            <p:cNvSpPr>
              <a:spLocks noChangeShapeType="1"/>
            </p:cNvSpPr>
            <p:nvPr/>
          </p:nvSpPr>
          <p:spPr bwMode="auto">
            <a:xfrm flipV="1">
              <a:off x="10182223" y="2286000"/>
              <a:ext cx="0" cy="22860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</p:spPr>
          <p:txBody>
            <a:bodyPr lIns="91438" tIns="45719" rIns="91438" bIns="45719"/>
            <a:lstStyle/>
            <a:p>
              <a:endParaRPr lang="en-US"/>
            </a:p>
          </p:txBody>
        </p:sp>
        <p:pic>
          <p:nvPicPr>
            <p:cNvPr id="27665" name="Picture 29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9420224" y="2732089"/>
              <a:ext cx="1560513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1600552"/>
            <a:ext cx="9932986" cy="4409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295400"/>
            <a:ext cx="11379200" cy="4729164"/>
          </a:xfrm>
        </p:spPr>
        <p:txBody>
          <a:bodyPr/>
          <a:lstStyle/>
          <a:p>
            <a:pPr eaLnBrk="1" hangingPunct="1"/>
            <a:r>
              <a:rPr lang="en-US" sz="2800" dirty="0"/>
              <a:t>Failure to detect repeated states can cause exponentially more work. 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172200" y="2041711"/>
            <a:ext cx="4889500" cy="3880103"/>
          </a:xfrm>
          <a:prstGeom prst="roundRect">
            <a:avLst/>
          </a:prstGeom>
          <a:solidFill>
            <a:srgbClr val="D5D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600" dirty="0"/>
          </a:p>
        </p:txBody>
      </p:sp>
      <p:sp>
        <p:nvSpPr>
          <p:cNvPr id="7" name="Rounded Rectangle 6"/>
          <p:cNvSpPr/>
          <p:nvPr/>
        </p:nvSpPr>
        <p:spPr>
          <a:xfrm>
            <a:off x="936947" y="2035612"/>
            <a:ext cx="3886200" cy="3886200"/>
          </a:xfrm>
          <a:prstGeom prst="roundRect">
            <a:avLst/>
          </a:prstGeom>
          <a:solidFill>
            <a:srgbClr val="D5D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184898" y="2198192"/>
            <a:ext cx="4876800" cy="52322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</a:rPr>
              <a:t>Search Tree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65547" y="2121992"/>
            <a:ext cx="3429000" cy="52322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</a:rPr>
              <a:t>State Graph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Tree Search: Extra Work!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0" t="2840" r="64740" b="2208"/>
          <a:stretch>
            <a:fillRect/>
          </a:stretch>
        </p:blipFill>
        <p:spPr bwMode="auto">
          <a:xfrm>
            <a:off x="1371600" y="2514600"/>
            <a:ext cx="3048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65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026" t="5048" r="2599" b="15457"/>
          <a:stretch>
            <a:fillRect/>
          </a:stretch>
        </p:blipFill>
        <p:spPr bwMode="auto">
          <a:xfrm>
            <a:off x="6477000" y="2819400"/>
            <a:ext cx="4343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Graph Search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600" dirty="0">
                <a:latin typeface="Calibri"/>
                <a:cs typeface="Calibri"/>
              </a:rPr>
              <a:t>In BFS, for example, we shouldn’t bother expanding the circled nodes (why?)</a:t>
            </a:r>
          </a:p>
        </p:txBody>
      </p:sp>
      <p:grpSp>
        <p:nvGrpSpPr>
          <p:cNvPr id="30724" name="Group 4"/>
          <p:cNvGrpSpPr>
            <a:grpSpLocks/>
          </p:cNvGrpSpPr>
          <p:nvPr/>
        </p:nvGrpSpPr>
        <p:grpSpPr bwMode="auto">
          <a:xfrm>
            <a:off x="3352800" y="2435610"/>
            <a:ext cx="5486400" cy="3355590"/>
            <a:chOff x="48" y="2332"/>
            <a:chExt cx="3456" cy="2406"/>
          </a:xfrm>
        </p:grpSpPr>
        <p:sp>
          <p:nvSpPr>
            <p:cNvPr id="30729" name="Text Box 5"/>
            <p:cNvSpPr txBox="1">
              <a:spLocks noChangeArrowheads="1"/>
            </p:cNvSpPr>
            <p:nvPr/>
          </p:nvSpPr>
          <p:spPr bwMode="auto">
            <a:xfrm>
              <a:off x="1728" y="2332"/>
              <a:ext cx="624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30730" name="Text Box 6"/>
            <p:cNvSpPr txBox="1">
              <a:spLocks noChangeArrowheads="1"/>
            </p:cNvSpPr>
            <p:nvPr/>
          </p:nvSpPr>
          <p:spPr bwMode="auto">
            <a:xfrm>
              <a:off x="48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30731" name="Text Box 7"/>
            <p:cNvSpPr txBox="1">
              <a:spLocks noChangeArrowheads="1"/>
            </p:cNvSpPr>
            <p:nvPr/>
          </p:nvSpPr>
          <p:spPr bwMode="auto">
            <a:xfrm>
              <a:off x="48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>
                  <a:latin typeface="Calibri"/>
                  <a:cs typeface="Calibri"/>
                </a:rPr>
                <a:t>b</a:t>
              </a:r>
            </a:p>
          </p:txBody>
        </p:sp>
        <p:sp>
          <p:nvSpPr>
            <p:cNvPr id="30732" name="Text Box 8"/>
            <p:cNvSpPr txBox="1">
              <a:spLocks noChangeArrowheads="1"/>
            </p:cNvSpPr>
            <p:nvPr/>
          </p:nvSpPr>
          <p:spPr bwMode="auto">
            <a:xfrm>
              <a:off x="384" y="2688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>
                  <a:latin typeface="Calibri"/>
                  <a:cs typeface="Calibri"/>
                </a:rPr>
                <a:t>d</a:t>
              </a:r>
            </a:p>
          </p:txBody>
        </p:sp>
        <p:sp>
          <p:nvSpPr>
            <p:cNvPr id="30733" name="Text Box 9"/>
            <p:cNvSpPr txBox="1">
              <a:spLocks noChangeArrowheads="1"/>
            </p:cNvSpPr>
            <p:nvPr/>
          </p:nvSpPr>
          <p:spPr bwMode="auto">
            <a:xfrm>
              <a:off x="3264" y="2640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>
                  <a:latin typeface="Calibri"/>
                  <a:cs typeface="Calibri"/>
                </a:rPr>
                <a:t>p</a:t>
              </a:r>
            </a:p>
          </p:txBody>
        </p:sp>
        <p:sp>
          <p:nvSpPr>
            <p:cNvPr id="30734" name="Text Box 10"/>
            <p:cNvSpPr txBox="1">
              <a:spLocks noChangeArrowheads="1"/>
            </p:cNvSpPr>
            <p:nvPr/>
          </p:nvSpPr>
          <p:spPr bwMode="auto">
            <a:xfrm>
              <a:off x="480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30735" name="Text Box 11"/>
            <p:cNvSpPr txBox="1">
              <a:spLocks noChangeArrowheads="1"/>
            </p:cNvSpPr>
            <p:nvPr/>
          </p:nvSpPr>
          <p:spPr bwMode="auto">
            <a:xfrm>
              <a:off x="480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>
                  <a:latin typeface="Calibri"/>
                  <a:cs typeface="Calibri"/>
                </a:rPr>
                <a:t>c</a:t>
              </a:r>
            </a:p>
          </p:txBody>
        </p:sp>
        <p:cxnSp>
          <p:nvCxnSpPr>
            <p:cNvPr id="30736" name="AutoShape 12"/>
            <p:cNvCxnSpPr>
              <a:cxnSpLocks noChangeShapeType="1"/>
              <a:stCxn id="30732" idx="2"/>
              <a:endCxn id="30731" idx="0"/>
            </p:cNvCxnSpPr>
            <p:nvPr/>
          </p:nvCxnSpPr>
          <p:spPr bwMode="auto">
            <a:xfrm flipH="1">
              <a:off x="168" y="2953"/>
              <a:ext cx="33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0737" name="AutoShape 13"/>
            <p:cNvCxnSpPr>
              <a:cxnSpLocks noChangeShapeType="1"/>
              <a:stCxn id="30732" idx="2"/>
              <a:endCxn id="30735" idx="0"/>
            </p:cNvCxnSpPr>
            <p:nvPr/>
          </p:nvCxnSpPr>
          <p:spPr bwMode="auto">
            <a:xfrm>
              <a:off x="504" y="2953"/>
              <a:ext cx="9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0738" name="AutoShape 14"/>
            <p:cNvCxnSpPr>
              <a:cxnSpLocks noChangeShapeType="1"/>
              <a:stCxn id="30731" idx="2"/>
              <a:endCxn id="30730" idx="0"/>
            </p:cNvCxnSpPr>
            <p:nvPr/>
          </p:nvCxnSpPr>
          <p:spPr bwMode="auto">
            <a:xfrm>
              <a:off x="168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0739" name="AutoShape 15"/>
            <p:cNvCxnSpPr>
              <a:cxnSpLocks noChangeShapeType="1"/>
              <a:stCxn id="30735" idx="2"/>
              <a:endCxn id="30734" idx="0"/>
            </p:cNvCxnSpPr>
            <p:nvPr/>
          </p:nvCxnSpPr>
          <p:spPr bwMode="auto">
            <a:xfrm>
              <a:off x="600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30740" name="Group 16"/>
            <p:cNvGrpSpPr>
              <a:grpSpLocks/>
            </p:cNvGrpSpPr>
            <p:nvPr/>
          </p:nvGrpSpPr>
          <p:grpSpPr bwMode="auto">
            <a:xfrm>
              <a:off x="1776" y="2640"/>
              <a:ext cx="1104" cy="1714"/>
              <a:chOff x="1152" y="2640"/>
              <a:chExt cx="1104" cy="1714"/>
            </a:xfrm>
          </p:grpSpPr>
          <p:sp>
            <p:nvSpPr>
              <p:cNvPr id="30767" name="Text Box 17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e</a:t>
                </a:r>
              </a:p>
            </p:txBody>
          </p:sp>
          <p:sp>
            <p:nvSpPr>
              <p:cNvPr id="30768" name="Text Box 18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p</a:t>
                </a:r>
              </a:p>
            </p:txBody>
          </p:sp>
          <p:sp>
            <p:nvSpPr>
              <p:cNvPr id="30769" name="Text Box 19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h</a:t>
                </a:r>
              </a:p>
            </p:txBody>
          </p:sp>
          <p:sp>
            <p:nvSpPr>
              <p:cNvPr id="30770" name="Text Box 20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f</a:t>
                </a:r>
              </a:p>
            </p:txBody>
          </p:sp>
          <p:sp>
            <p:nvSpPr>
              <p:cNvPr id="30771" name="Text Box 21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r</a:t>
                </a:r>
              </a:p>
            </p:txBody>
          </p:sp>
          <p:sp>
            <p:nvSpPr>
              <p:cNvPr id="30772" name="Text Box 22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q</a:t>
                </a:r>
              </a:p>
            </p:txBody>
          </p:sp>
          <p:sp>
            <p:nvSpPr>
              <p:cNvPr id="30773" name="Text Box 23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q</a:t>
                </a:r>
              </a:p>
            </p:txBody>
          </p:sp>
          <p:sp>
            <p:nvSpPr>
              <p:cNvPr id="30774" name="Text Box 24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c</a:t>
                </a:r>
              </a:p>
            </p:txBody>
          </p:sp>
          <p:sp>
            <p:nvSpPr>
              <p:cNvPr id="30775" name="Text Box 25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>
                    <a:latin typeface="Calibri"/>
                    <a:cs typeface="Calibri"/>
                  </a:rPr>
                  <a:t>G</a:t>
                </a:r>
              </a:p>
            </p:txBody>
          </p:sp>
          <p:sp>
            <p:nvSpPr>
              <p:cNvPr id="30776" name="Text Box 26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a</a:t>
                </a:r>
              </a:p>
            </p:txBody>
          </p:sp>
          <p:cxnSp>
            <p:nvCxnSpPr>
              <p:cNvPr id="30777" name="AutoShape 27"/>
              <p:cNvCxnSpPr>
                <a:cxnSpLocks noChangeShapeType="1"/>
                <a:stCxn id="30767" idx="2"/>
                <a:endCxn id="30769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78" name="AutoShape 28"/>
              <p:cNvCxnSpPr>
                <a:cxnSpLocks noChangeShapeType="1"/>
                <a:stCxn id="30767" idx="2"/>
                <a:endCxn id="30771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79" name="AutoShape 29"/>
              <p:cNvCxnSpPr>
                <a:cxnSpLocks noChangeShapeType="1"/>
                <a:stCxn id="30769" idx="2"/>
                <a:endCxn id="30768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80" name="AutoShape 30"/>
              <p:cNvCxnSpPr>
                <a:cxnSpLocks noChangeShapeType="1"/>
                <a:stCxn id="30769" idx="2"/>
                <a:endCxn id="30772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81" name="AutoShape 31"/>
              <p:cNvCxnSpPr>
                <a:cxnSpLocks noChangeShapeType="1"/>
                <a:stCxn id="30771" idx="2"/>
                <a:endCxn id="30770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82" name="AutoShape 32"/>
              <p:cNvCxnSpPr>
                <a:cxnSpLocks noChangeShapeType="1"/>
                <a:stCxn id="30768" idx="2"/>
                <a:endCxn id="30773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83" name="AutoShape 33"/>
              <p:cNvCxnSpPr>
                <a:cxnSpLocks noChangeShapeType="1"/>
                <a:stCxn id="30770" idx="2"/>
                <a:endCxn id="30774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84" name="AutoShape 34"/>
              <p:cNvCxnSpPr>
                <a:cxnSpLocks noChangeShapeType="1"/>
                <a:stCxn id="30770" idx="2"/>
                <a:endCxn id="30775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85" name="AutoShape 35"/>
              <p:cNvCxnSpPr>
                <a:cxnSpLocks noChangeShapeType="1"/>
                <a:stCxn id="30774" idx="2"/>
                <a:endCxn id="30776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30741" name="Text Box 36"/>
            <p:cNvSpPr txBox="1">
              <a:spLocks noChangeArrowheads="1"/>
            </p:cNvSpPr>
            <p:nvPr/>
          </p:nvSpPr>
          <p:spPr bwMode="auto">
            <a:xfrm>
              <a:off x="3264" y="2994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>
                  <a:latin typeface="Calibri"/>
                  <a:cs typeface="Calibri"/>
                </a:rPr>
                <a:t>q</a:t>
              </a:r>
            </a:p>
          </p:txBody>
        </p:sp>
        <p:cxnSp>
          <p:nvCxnSpPr>
            <p:cNvPr id="30742" name="AutoShape 37"/>
            <p:cNvCxnSpPr>
              <a:cxnSpLocks noChangeShapeType="1"/>
              <a:stCxn id="30733" idx="2"/>
              <a:endCxn id="30741" idx="0"/>
            </p:cNvCxnSpPr>
            <p:nvPr/>
          </p:nvCxnSpPr>
          <p:spPr bwMode="auto">
            <a:xfrm>
              <a:off x="3384" y="2905"/>
              <a:ext cx="0" cy="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30743" name="Group 38"/>
            <p:cNvGrpSpPr>
              <a:grpSpLocks/>
            </p:cNvGrpSpPr>
            <p:nvPr/>
          </p:nvGrpSpPr>
          <p:grpSpPr bwMode="auto">
            <a:xfrm>
              <a:off x="624" y="3024"/>
              <a:ext cx="1104" cy="1714"/>
              <a:chOff x="1152" y="2640"/>
              <a:chExt cx="1104" cy="1714"/>
            </a:xfrm>
          </p:grpSpPr>
          <p:sp>
            <p:nvSpPr>
              <p:cNvPr id="30748" name="Text Box 39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e</a:t>
                </a:r>
              </a:p>
            </p:txBody>
          </p:sp>
          <p:sp>
            <p:nvSpPr>
              <p:cNvPr id="30749" name="Text Box 40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p</a:t>
                </a:r>
              </a:p>
            </p:txBody>
          </p:sp>
          <p:sp>
            <p:nvSpPr>
              <p:cNvPr id="30750" name="Text Box 41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h</a:t>
                </a:r>
              </a:p>
            </p:txBody>
          </p:sp>
          <p:sp>
            <p:nvSpPr>
              <p:cNvPr id="30751" name="Text Box 42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f</a:t>
                </a:r>
              </a:p>
            </p:txBody>
          </p:sp>
          <p:sp>
            <p:nvSpPr>
              <p:cNvPr id="30752" name="Text Box 43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r</a:t>
                </a:r>
              </a:p>
            </p:txBody>
          </p:sp>
          <p:sp>
            <p:nvSpPr>
              <p:cNvPr id="30753" name="Text Box 44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q</a:t>
                </a:r>
              </a:p>
            </p:txBody>
          </p:sp>
          <p:sp>
            <p:nvSpPr>
              <p:cNvPr id="30754" name="Text Box 45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q</a:t>
                </a:r>
              </a:p>
            </p:txBody>
          </p:sp>
          <p:sp>
            <p:nvSpPr>
              <p:cNvPr id="30755" name="Text Box 46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c</a:t>
                </a:r>
              </a:p>
            </p:txBody>
          </p:sp>
          <p:sp>
            <p:nvSpPr>
              <p:cNvPr id="30756" name="Text Box 47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i="1" dirty="0">
                    <a:latin typeface="Calibri"/>
                    <a:cs typeface="Calibri"/>
                  </a:rPr>
                  <a:t>G</a:t>
                </a:r>
              </a:p>
            </p:txBody>
          </p:sp>
          <p:sp>
            <p:nvSpPr>
              <p:cNvPr id="30757" name="Text Box 48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a</a:t>
                </a:r>
              </a:p>
            </p:txBody>
          </p:sp>
          <p:cxnSp>
            <p:nvCxnSpPr>
              <p:cNvPr id="30758" name="AutoShape 49"/>
              <p:cNvCxnSpPr>
                <a:cxnSpLocks noChangeShapeType="1"/>
                <a:stCxn id="30748" idx="2"/>
                <a:endCxn id="30750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59" name="AutoShape 50"/>
              <p:cNvCxnSpPr>
                <a:cxnSpLocks noChangeShapeType="1"/>
                <a:stCxn id="30748" idx="2"/>
                <a:endCxn id="30752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60" name="AutoShape 51"/>
              <p:cNvCxnSpPr>
                <a:cxnSpLocks noChangeShapeType="1"/>
                <a:stCxn id="30750" idx="2"/>
                <a:endCxn id="30749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61" name="AutoShape 52"/>
              <p:cNvCxnSpPr>
                <a:cxnSpLocks noChangeShapeType="1"/>
                <a:stCxn id="30750" idx="2"/>
                <a:endCxn id="30753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62" name="AutoShape 53"/>
              <p:cNvCxnSpPr>
                <a:cxnSpLocks noChangeShapeType="1"/>
                <a:stCxn id="30752" idx="2"/>
                <a:endCxn id="30751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63" name="AutoShape 54"/>
              <p:cNvCxnSpPr>
                <a:cxnSpLocks noChangeShapeType="1"/>
                <a:stCxn id="30749" idx="2"/>
                <a:endCxn id="30754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64" name="AutoShape 55"/>
              <p:cNvCxnSpPr>
                <a:cxnSpLocks noChangeShapeType="1"/>
                <a:stCxn id="30751" idx="2"/>
                <a:endCxn id="30755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65" name="AutoShape 56"/>
              <p:cNvCxnSpPr>
                <a:cxnSpLocks noChangeShapeType="1"/>
                <a:stCxn id="30751" idx="2"/>
                <a:endCxn id="30756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66" name="AutoShape 57"/>
              <p:cNvCxnSpPr>
                <a:cxnSpLocks noChangeShapeType="1"/>
                <a:stCxn id="30755" idx="2"/>
                <a:endCxn id="30757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30744" name="AutoShape 58"/>
            <p:cNvCxnSpPr>
              <a:cxnSpLocks noChangeShapeType="1"/>
              <a:stCxn id="30732" idx="2"/>
              <a:endCxn id="30748" idx="0"/>
            </p:cNvCxnSpPr>
            <p:nvPr/>
          </p:nvCxnSpPr>
          <p:spPr bwMode="auto">
            <a:xfrm>
              <a:off x="504" y="2953"/>
              <a:ext cx="624" cy="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0745" name="AutoShape 59"/>
            <p:cNvCxnSpPr>
              <a:cxnSpLocks noChangeShapeType="1"/>
              <a:stCxn id="30729" idx="2"/>
              <a:endCxn id="30732" idx="0"/>
            </p:cNvCxnSpPr>
            <p:nvPr/>
          </p:nvCxnSpPr>
          <p:spPr bwMode="auto">
            <a:xfrm flipH="1">
              <a:off x="504" y="2575"/>
              <a:ext cx="1536" cy="1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0746" name="AutoShape 60"/>
            <p:cNvCxnSpPr>
              <a:cxnSpLocks noChangeShapeType="1"/>
              <a:stCxn id="30729" idx="2"/>
              <a:endCxn id="30767" idx="0"/>
            </p:cNvCxnSpPr>
            <p:nvPr/>
          </p:nvCxnSpPr>
          <p:spPr bwMode="auto">
            <a:xfrm>
              <a:off x="2040" y="2575"/>
              <a:ext cx="240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0747" name="AutoShape 61"/>
            <p:cNvCxnSpPr>
              <a:cxnSpLocks noChangeShapeType="1"/>
              <a:stCxn id="30729" idx="2"/>
              <a:endCxn id="30733" idx="0"/>
            </p:cNvCxnSpPr>
            <p:nvPr/>
          </p:nvCxnSpPr>
          <p:spPr bwMode="auto">
            <a:xfrm>
              <a:off x="2040" y="2575"/>
              <a:ext cx="1344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861246" name="Oval 62"/>
          <p:cNvSpPr>
            <a:spLocks noChangeArrowheads="1"/>
          </p:cNvSpPr>
          <p:nvPr/>
        </p:nvSpPr>
        <p:spPr bwMode="auto">
          <a:xfrm>
            <a:off x="4892676" y="3407161"/>
            <a:ext cx="393700" cy="358775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861247" name="Oval 63"/>
          <p:cNvSpPr>
            <a:spLocks noChangeArrowheads="1"/>
          </p:cNvSpPr>
          <p:nvPr/>
        </p:nvSpPr>
        <p:spPr bwMode="auto">
          <a:xfrm>
            <a:off x="6122989" y="3959610"/>
            <a:ext cx="393700" cy="358775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861248" name="Oval 64"/>
          <p:cNvSpPr>
            <a:spLocks noChangeArrowheads="1"/>
          </p:cNvSpPr>
          <p:nvPr/>
        </p:nvSpPr>
        <p:spPr bwMode="auto">
          <a:xfrm>
            <a:off x="4054476" y="3940561"/>
            <a:ext cx="393700" cy="358775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861249" name="Oval 65"/>
          <p:cNvSpPr>
            <a:spLocks noChangeArrowheads="1"/>
          </p:cNvSpPr>
          <p:nvPr/>
        </p:nvSpPr>
        <p:spPr bwMode="auto">
          <a:xfrm>
            <a:off x="6564314" y="3956435"/>
            <a:ext cx="393700" cy="358775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1246" grpId="0" animBg="1"/>
      <p:bldP spid="861247" grpId="0" animBg="1"/>
      <p:bldP spid="861248" grpId="0" animBg="1"/>
      <p:bldP spid="86124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Graph Search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2362200" y="1371600"/>
            <a:ext cx="8153400" cy="472281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400" dirty="0"/>
              <a:t>Idea: never </a:t>
            </a:r>
            <a:r>
              <a:rPr lang="en-US" sz="2400" dirty="0">
                <a:solidFill>
                  <a:srgbClr val="FF0000"/>
                </a:solidFill>
              </a:rPr>
              <a:t>expand</a:t>
            </a:r>
            <a:r>
              <a:rPr lang="en-US" sz="2400" dirty="0"/>
              <a:t> a state twice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/>
              <a:t>How to implement: </a:t>
            </a:r>
          </a:p>
          <a:p>
            <a:pPr lvl="1" eaLnBrk="1" hangingPunct="1"/>
            <a:r>
              <a:rPr lang="en-US" sz="2000" dirty="0"/>
              <a:t>Tree search + set of expanded states (“closed set”)</a:t>
            </a:r>
          </a:p>
          <a:p>
            <a:pPr lvl="1" eaLnBrk="1" hangingPunct="1"/>
            <a:r>
              <a:rPr lang="en-US" sz="2000" dirty="0"/>
              <a:t>Expand the search tree node-by-node, but…</a:t>
            </a:r>
          </a:p>
          <a:p>
            <a:pPr lvl="1" eaLnBrk="1" hangingPunct="1"/>
            <a:r>
              <a:rPr lang="en-US" sz="2000" dirty="0"/>
              <a:t>Before expanding a node, check to make sure its state has never been expanded before</a:t>
            </a:r>
          </a:p>
          <a:p>
            <a:pPr lvl="1" eaLnBrk="1" hangingPunct="1"/>
            <a:r>
              <a:rPr lang="en-US" sz="2000" dirty="0"/>
              <a:t>If not new, skip it, if new add to closed set</a:t>
            </a:r>
            <a:endParaRPr lang="en-US" sz="2400" dirty="0"/>
          </a:p>
          <a:p>
            <a:pPr eaLnBrk="1" hangingPunct="1">
              <a:lnSpc>
                <a:spcPct val="150000"/>
              </a:lnSpc>
            </a:pPr>
            <a:r>
              <a:rPr lang="en-US" sz="2400" dirty="0"/>
              <a:t>Important: </a:t>
            </a:r>
            <a:r>
              <a:rPr lang="en-US" sz="2400" dirty="0">
                <a:solidFill>
                  <a:srgbClr val="FF0000"/>
                </a:solidFill>
              </a:rPr>
              <a:t>store the closed set as a set</a:t>
            </a:r>
            <a:r>
              <a:rPr lang="en-US" sz="2400" dirty="0"/>
              <a:t>, not a list</a:t>
            </a:r>
            <a:endParaRPr lang="en-US" sz="1900" dirty="0"/>
          </a:p>
          <a:p>
            <a:pPr eaLnBrk="1" hangingPunct="1">
              <a:lnSpc>
                <a:spcPct val="150000"/>
              </a:lnSpc>
            </a:pPr>
            <a:r>
              <a:rPr lang="en-US" sz="2400" dirty="0"/>
              <a:t>Can graph search wreck completeness?  Why/why not?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/>
              <a:t>How about optimality?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p64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cs typeface="Calibri" panose="020F0502020204030204" pitchFamily="34" charset="0"/>
              </a:rPr>
              <a:t>A* Graph Search Gone Wrong?</a:t>
            </a:r>
            <a:endParaRPr dirty="0">
              <a:cs typeface="Calibri" panose="020F0502020204030204" pitchFamily="34" charset="0"/>
            </a:endParaRPr>
          </a:p>
        </p:txBody>
      </p:sp>
      <p:sp>
        <p:nvSpPr>
          <p:cNvPr id="1613" name="Google Shape;1613;p64"/>
          <p:cNvSpPr/>
          <p:nvPr/>
        </p:nvSpPr>
        <p:spPr>
          <a:xfrm>
            <a:off x="1363498" y="2819400"/>
            <a:ext cx="762000" cy="7620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 panose="020F0502020204030204" pitchFamily="34" charset="0"/>
                <a:ea typeface="Palatino"/>
                <a:cs typeface="Calibri" panose="020F0502020204030204" pitchFamily="34" charset="0"/>
                <a:sym typeface="Palatino"/>
              </a:rPr>
              <a:t>S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14" name="Google Shape;1614;p64"/>
          <p:cNvSpPr/>
          <p:nvPr/>
        </p:nvSpPr>
        <p:spPr>
          <a:xfrm>
            <a:off x="3116098" y="2133600"/>
            <a:ext cx="762000" cy="7620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Palatino"/>
                <a:cs typeface="Calibri" panose="020F0502020204030204" pitchFamily="34" charset="0"/>
                <a:sym typeface="Palatino"/>
              </a:rPr>
              <a:t>A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15" name="Google Shape;1615;p64"/>
          <p:cNvSpPr/>
          <p:nvPr/>
        </p:nvSpPr>
        <p:spPr>
          <a:xfrm>
            <a:off x="2506498" y="4191000"/>
            <a:ext cx="762000" cy="7620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Palatino"/>
                <a:cs typeface="Calibri" panose="020F0502020204030204" pitchFamily="34" charset="0"/>
                <a:sym typeface="Palatino"/>
              </a:rPr>
              <a:t>B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16" name="Google Shape;1616;p64"/>
          <p:cNvSpPr/>
          <p:nvPr/>
        </p:nvSpPr>
        <p:spPr>
          <a:xfrm>
            <a:off x="4792498" y="2895600"/>
            <a:ext cx="762000" cy="7620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Palatino"/>
                <a:cs typeface="Calibri" panose="020F0502020204030204" pitchFamily="34" charset="0"/>
                <a:sym typeface="Palatino"/>
              </a:rPr>
              <a:t>C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17" name="Google Shape;1617;p64"/>
          <p:cNvSpPr/>
          <p:nvPr/>
        </p:nvSpPr>
        <p:spPr>
          <a:xfrm>
            <a:off x="4792498" y="5105400"/>
            <a:ext cx="762000" cy="7620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 panose="020F0502020204030204" pitchFamily="34" charset="0"/>
                <a:ea typeface="Palatino"/>
                <a:cs typeface="Calibri" panose="020F0502020204030204" pitchFamily="34" charset="0"/>
                <a:sym typeface="Palatino"/>
              </a:rPr>
              <a:t>G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18" name="Google Shape;1618;p64"/>
          <p:cNvCxnSpPr>
            <a:stCxn id="1613" idx="7"/>
            <a:endCxn id="1614" idx="2"/>
          </p:cNvCxnSpPr>
          <p:nvPr/>
        </p:nvCxnSpPr>
        <p:spPr>
          <a:xfrm rot="10800000" flipH="1">
            <a:off x="2013906" y="2514592"/>
            <a:ext cx="1102200" cy="416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1619" name="Google Shape;1619;p64"/>
          <p:cNvCxnSpPr>
            <a:stCxn id="1613" idx="5"/>
            <a:endCxn id="1615" idx="1"/>
          </p:cNvCxnSpPr>
          <p:nvPr/>
        </p:nvCxnSpPr>
        <p:spPr>
          <a:xfrm>
            <a:off x="2013906" y="3469808"/>
            <a:ext cx="604200" cy="832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1620" name="Google Shape;1620;p64"/>
          <p:cNvCxnSpPr>
            <a:stCxn id="1615" idx="7"/>
            <a:endCxn id="1616" idx="3"/>
          </p:cNvCxnSpPr>
          <p:nvPr/>
        </p:nvCxnSpPr>
        <p:spPr>
          <a:xfrm rot="10800000" flipH="1">
            <a:off x="3156906" y="3545992"/>
            <a:ext cx="1747200" cy="756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1621" name="Google Shape;1621;p64"/>
          <p:cNvCxnSpPr>
            <a:stCxn id="1614" idx="6"/>
            <a:endCxn id="1616" idx="1"/>
          </p:cNvCxnSpPr>
          <p:nvPr/>
        </p:nvCxnSpPr>
        <p:spPr>
          <a:xfrm>
            <a:off x="3878098" y="2514600"/>
            <a:ext cx="1026000" cy="492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1622" name="Google Shape;1622;p64"/>
          <p:cNvCxnSpPr>
            <a:stCxn id="1616" idx="4"/>
            <a:endCxn id="1617" idx="0"/>
          </p:cNvCxnSpPr>
          <p:nvPr/>
        </p:nvCxnSpPr>
        <p:spPr>
          <a:xfrm>
            <a:off x="5173498" y="3657600"/>
            <a:ext cx="0" cy="1447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1623" name="Google Shape;1623;p64"/>
          <p:cNvSpPr txBox="1"/>
          <p:nvPr/>
        </p:nvSpPr>
        <p:spPr>
          <a:xfrm>
            <a:off x="2531898" y="2678670"/>
            <a:ext cx="300078" cy="36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 pitchFamily="34" charset="0"/>
                <a:ea typeface="Palatino"/>
                <a:cs typeface="Calibri" panose="020F0502020204030204" pitchFamily="34" charset="0"/>
                <a:sym typeface="Palatino"/>
              </a:rPr>
              <a:t>1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24" name="Google Shape;1624;p64"/>
          <p:cNvSpPr txBox="1"/>
          <p:nvPr/>
        </p:nvSpPr>
        <p:spPr>
          <a:xfrm>
            <a:off x="2303298" y="3581398"/>
            <a:ext cx="300078" cy="36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 pitchFamily="34" charset="0"/>
                <a:ea typeface="Palatino"/>
                <a:cs typeface="Calibri" panose="020F0502020204030204" pitchFamily="34" charset="0"/>
                <a:sym typeface="Palatino"/>
              </a:rPr>
              <a:t>1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25" name="Google Shape;1625;p64"/>
          <p:cNvSpPr txBox="1"/>
          <p:nvPr/>
        </p:nvSpPr>
        <p:spPr>
          <a:xfrm>
            <a:off x="4259098" y="2819398"/>
            <a:ext cx="300078" cy="36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 pitchFamily="34" charset="0"/>
                <a:ea typeface="Palatino"/>
                <a:cs typeface="Calibri" panose="020F0502020204030204" pitchFamily="34" charset="0"/>
                <a:sym typeface="Palatino"/>
              </a:rPr>
              <a:t>1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26" name="Google Shape;1626;p64"/>
          <p:cNvSpPr txBox="1"/>
          <p:nvPr/>
        </p:nvSpPr>
        <p:spPr>
          <a:xfrm>
            <a:off x="3954298" y="3957637"/>
            <a:ext cx="300078" cy="36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 pitchFamily="34" charset="0"/>
                <a:ea typeface="Palatino"/>
                <a:cs typeface="Calibri" panose="020F0502020204030204" pitchFamily="34" charset="0"/>
                <a:sym typeface="Palatino"/>
              </a:rPr>
              <a:t>2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27" name="Google Shape;1627;p64"/>
          <p:cNvSpPr txBox="1"/>
          <p:nvPr/>
        </p:nvSpPr>
        <p:spPr>
          <a:xfrm>
            <a:off x="5249698" y="4186237"/>
            <a:ext cx="300078" cy="36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 pitchFamily="34" charset="0"/>
                <a:ea typeface="Palatino"/>
                <a:cs typeface="Calibri" panose="020F0502020204030204" pitchFamily="34" charset="0"/>
                <a:sym typeface="Palatino"/>
              </a:rPr>
              <a:t>3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628" name="Google Shape;1628;p64"/>
          <p:cNvGrpSpPr/>
          <p:nvPr/>
        </p:nvGrpSpPr>
        <p:grpSpPr>
          <a:xfrm>
            <a:off x="1477798" y="2971799"/>
            <a:ext cx="4014117" cy="3341389"/>
            <a:chOff x="1638925" y="2743200"/>
            <a:chExt cx="4012898" cy="3341100"/>
          </a:xfrm>
        </p:grpSpPr>
        <p:sp>
          <p:nvSpPr>
            <p:cNvPr id="1629" name="Google Shape;1629;p64"/>
            <p:cNvSpPr txBox="1"/>
            <p:nvPr/>
          </p:nvSpPr>
          <p:spPr>
            <a:xfrm>
              <a:off x="1638925" y="3429001"/>
              <a:ext cx="622623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1">
                  <a:solidFill>
                    <a:srgbClr val="C00000"/>
                  </a:solidFill>
                  <a:latin typeface="Calibri" panose="020F0502020204030204" pitchFamily="34" charset="0"/>
                  <a:ea typeface="Palatino"/>
                  <a:cs typeface="Calibri" panose="020F0502020204030204" pitchFamily="34" charset="0"/>
                  <a:sym typeface="Palatino"/>
                </a:rPr>
                <a:t>h=2</a:t>
              </a: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30" name="Google Shape;1630;p64"/>
            <p:cNvSpPr txBox="1"/>
            <p:nvPr/>
          </p:nvSpPr>
          <p:spPr>
            <a:xfrm>
              <a:off x="2743200" y="4800600"/>
              <a:ext cx="622623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1">
                  <a:solidFill>
                    <a:srgbClr val="C00000"/>
                  </a:solidFill>
                  <a:latin typeface="Calibri" panose="020F0502020204030204" pitchFamily="34" charset="0"/>
                  <a:ea typeface="Palatino"/>
                  <a:cs typeface="Calibri" panose="020F0502020204030204" pitchFamily="34" charset="0"/>
                  <a:sym typeface="Palatino"/>
                </a:rPr>
                <a:t>h=1</a:t>
              </a: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31" name="Google Shape;1631;p64"/>
            <p:cNvSpPr txBox="1"/>
            <p:nvPr/>
          </p:nvSpPr>
          <p:spPr>
            <a:xfrm>
              <a:off x="3315325" y="2743200"/>
              <a:ext cx="622623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1">
                  <a:solidFill>
                    <a:srgbClr val="C00000"/>
                  </a:solidFill>
                  <a:latin typeface="Calibri" panose="020F0502020204030204" pitchFamily="34" charset="0"/>
                  <a:ea typeface="Palatino"/>
                  <a:cs typeface="Calibri" panose="020F0502020204030204" pitchFamily="34" charset="0"/>
                  <a:sym typeface="Palatino"/>
                </a:rPr>
                <a:t>h=4</a:t>
              </a: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32" name="Google Shape;1632;p64"/>
            <p:cNvSpPr txBox="1"/>
            <p:nvPr/>
          </p:nvSpPr>
          <p:spPr>
            <a:xfrm>
              <a:off x="4267200" y="3119735"/>
              <a:ext cx="622623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1">
                  <a:solidFill>
                    <a:srgbClr val="C00000"/>
                  </a:solidFill>
                  <a:latin typeface="Calibri" panose="020F0502020204030204" pitchFamily="34" charset="0"/>
                  <a:ea typeface="Palatino"/>
                  <a:cs typeface="Calibri" panose="020F0502020204030204" pitchFamily="34" charset="0"/>
                  <a:sym typeface="Palatino"/>
                </a:rPr>
                <a:t>h=1</a:t>
              </a: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33" name="Google Shape;1633;p64"/>
            <p:cNvSpPr txBox="1"/>
            <p:nvPr/>
          </p:nvSpPr>
          <p:spPr>
            <a:xfrm>
              <a:off x="5029200" y="5715000"/>
              <a:ext cx="622623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1">
                  <a:solidFill>
                    <a:srgbClr val="C00000"/>
                  </a:solidFill>
                  <a:latin typeface="Calibri" panose="020F0502020204030204" pitchFamily="34" charset="0"/>
                  <a:ea typeface="Palatino"/>
                  <a:cs typeface="Calibri" panose="020F0502020204030204" pitchFamily="34" charset="0"/>
                  <a:sym typeface="Palatino"/>
                </a:rPr>
                <a:t>h=0</a:t>
              </a: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634" name="Google Shape;1634;p64"/>
          <p:cNvSpPr txBox="1"/>
          <p:nvPr/>
        </p:nvSpPr>
        <p:spPr>
          <a:xfrm>
            <a:off x="8001000" y="2057400"/>
            <a:ext cx="1122419" cy="46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Palatino"/>
                <a:cs typeface="Calibri" panose="020F0502020204030204" pitchFamily="34" charset="0"/>
                <a:sym typeface="Palatino"/>
              </a:rPr>
              <a:t>S (0+</a:t>
            </a:r>
            <a:r>
              <a:rPr lang="en-US" sz="2400">
                <a:solidFill>
                  <a:srgbClr val="C00000"/>
                </a:solidFill>
                <a:latin typeface="Calibri" panose="020F0502020204030204" pitchFamily="34" charset="0"/>
                <a:ea typeface="Palatino"/>
                <a:cs typeface="Calibri" panose="020F0502020204030204" pitchFamily="34" charset="0"/>
                <a:sym typeface="Palatino"/>
              </a:rPr>
              <a:t>2</a:t>
            </a: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Palatino"/>
                <a:cs typeface="Calibri" panose="020F0502020204030204" pitchFamily="34" charset="0"/>
                <a:sym typeface="Palatino"/>
              </a:rPr>
              <a:t>)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635" name="Google Shape;1635;p64"/>
          <p:cNvGrpSpPr/>
          <p:nvPr/>
        </p:nvGrpSpPr>
        <p:grpSpPr>
          <a:xfrm>
            <a:off x="7010400" y="2519063"/>
            <a:ext cx="3070498" cy="919284"/>
            <a:chOff x="5638800" y="2133354"/>
            <a:chExt cx="3070499" cy="918925"/>
          </a:xfrm>
        </p:grpSpPr>
        <p:sp>
          <p:nvSpPr>
            <p:cNvPr id="1636" name="Google Shape;1636;p64"/>
            <p:cNvSpPr txBox="1"/>
            <p:nvPr/>
          </p:nvSpPr>
          <p:spPr>
            <a:xfrm>
              <a:off x="5638800" y="2590794"/>
              <a:ext cx="1183437" cy="461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chemeClr val="dk1"/>
                  </a:solidFill>
                  <a:latin typeface="Calibri" panose="020F0502020204030204" pitchFamily="34" charset="0"/>
                  <a:ea typeface="Palatino"/>
                  <a:cs typeface="Calibri" panose="020F0502020204030204" pitchFamily="34" charset="0"/>
                  <a:sym typeface="Palatino"/>
                </a:rPr>
                <a:t>A (1+</a:t>
              </a:r>
              <a:r>
                <a:rPr lang="en-US" sz="2400" dirty="0">
                  <a:solidFill>
                    <a:srgbClr val="C00000"/>
                  </a:solidFill>
                  <a:latin typeface="Calibri" panose="020F0502020204030204" pitchFamily="34" charset="0"/>
                  <a:ea typeface="Palatino"/>
                  <a:cs typeface="Calibri" panose="020F0502020204030204" pitchFamily="34" charset="0"/>
                  <a:sym typeface="Palatino"/>
                </a:rPr>
                <a:t>4</a:t>
              </a:r>
              <a:r>
                <a:rPr lang="en-US" sz="2400" dirty="0">
                  <a:solidFill>
                    <a:schemeClr val="dk1"/>
                  </a:solidFill>
                  <a:latin typeface="Calibri" panose="020F0502020204030204" pitchFamily="34" charset="0"/>
                  <a:ea typeface="Palatino"/>
                  <a:cs typeface="Calibri" panose="020F0502020204030204" pitchFamily="34" charset="0"/>
                  <a:sym typeface="Palatino"/>
                </a:rPr>
                <a:t>)</a:t>
              </a: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37" name="Google Shape;1637;p64"/>
            <p:cNvSpPr txBox="1"/>
            <p:nvPr/>
          </p:nvSpPr>
          <p:spPr>
            <a:xfrm>
              <a:off x="7560427" y="2590789"/>
              <a:ext cx="1148872" cy="461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 panose="020F0502020204030204" pitchFamily="34" charset="0"/>
                  <a:ea typeface="Palatino"/>
                  <a:cs typeface="Calibri" panose="020F0502020204030204" pitchFamily="34" charset="0"/>
                  <a:sym typeface="Palatino"/>
                </a:rPr>
                <a:t>B (1+</a:t>
              </a:r>
              <a:r>
                <a:rPr lang="en-US" sz="2400">
                  <a:solidFill>
                    <a:srgbClr val="C00000"/>
                  </a:solidFill>
                  <a:latin typeface="Calibri" panose="020F0502020204030204" pitchFamily="34" charset="0"/>
                  <a:ea typeface="Palatino"/>
                  <a:cs typeface="Calibri" panose="020F0502020204030204" pitchFamily="34" charset="0"/>
                  <a:sym typeface="Palatino"/>
                </a:rPr>
                <a:t>1</a:t>
              </a:r>
              <a:r>
                <a:rPr lang="en-US" sz="2400">
                  <a:solidFill>
                    <a:schemeClr val="dk1"/>
                  </a:solidFill>
                  <a:latin typeface="Calibri" panose="020F0502020204030204" pitchFamily="34" charset="0"/>
                  <a:ea typeface="Palatino"/>
                  <a:cs typeface="Calibri" panose="020F0502020204030204" pitchFamily="34" charset="0"/>
                  <a:sym typeface="Palatino"/>
                </a:rPr>
                <a:t>)</a:t>
              </a: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638" name="Google Shape;1638;p64"/>
            <p:cNvCxnSpPr>
              <a:stCxn id="1634" idx="2"/>
              <a:endCxn id="1637" idx="0"/>
            </p:cNvCxnSpPr>
            <p:nvPr/>
          </p:nvCxnSpPr>
          <p:spPr>
            <a:xfrm>
              <a:off x="7190610" y="2133354"/>
              <a:ext cx="944400" cy="4572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lg" len="lg"/>
            </a:ln>
          </p:spPr>
        </p:cxnSp>
        <p:cxnSp>
          <p:nvCxnSpPr>
            <p:cNvPr id="1639" name="Google Shape;1639;p64"/>
            <p:cNvCxnSpPr>
              <a:stCxn id="1634" idx="2"/>
              <a:endCxn id="1636" idx="0"/>
            </p:cNvCxnSpPr>
            <p:nvPr/>
          </p:nvCxnSpPr>
          <p:spPr>
            <a:xfrm flipH="1">
              <a:off x="6230610" y="2133354"/>
              <a:ext cx="960000" cy="4572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lg" len="lg"/>
            </a:ln>
          </p:spPr>
        </p:cxnSp>
      </p:grpSp>
      <p:grpSp>
        <p:nvGrpSpPr>
          <p:cNvPr id="1640" name="Google Shape;1640;p64"/>
          <p:cNvGrpSpPr/>
          <p:nvPr/>
        </p:nvGrpSpPr>
        <p:grpSpPr>
          <a:xfrm>
            <a:off x="7010401" y="3438347"/>
            <a:ext cx="1179079" cy="914580"/>
            <a:chOff x="5637791" y="3052286"/>
            <a:chExt cx="1178517" cy="914581"/>
          </a:xfrm>
        </p:grpSpPr>
        <p:sp>
          <p:nvSpPr>
            <p:cNvPr id="1641" name="Google Shape;1641;p64"/>
            <p:cNvSpPr txBox="1"/>
            <p:nvPr/>
          </p:nvSpPr>
          <p:spPr>
            <a:xfrm>
              <a:off x="5637791" y="3505201"/>
              <a:ext cx="1178517" cy="461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 panose="020F0502020204030204" pitchFamily="34" charset="0"/>
                  <a:ea typeface="Palatino"/>
                  <a:cs typeface="Calibri" panose="020F0502020204030204" pitchFamily="34" charset="0"/>
                  <a:sym typeface="Palatino"/>
                </a:rPr>
                <a:t>C (2+</a:t>
              </a:r>
              <a:r>
                <a:rPr lang="en-US" sz="2400">
                  <a:solidFill>
                    <a:srgbClr val="C00000"/>
                  </a:solidFill>
                  <a:latin typeface="Calibri" panose="020F0502020204030204" pitchFamily="34" charset="0"/>
                  <a:ea typeface="Palatino"/>
                  <a:cs typeface="Calibri" panose="020F0502020204030204" pitchFamily="34" charset="0"/>
                  <a:sym typeface="Palatino"/>
                </a:rPr>
                <a:t>1</a:t>
              </a:r>
              <a:r>
                <a:rPr lang="en-US" sz="2400">
                  <a:solidFill>
                    <a:schemeClr val="dk1"/>
                  </a:solidFill>
                  <a:latin typeface="Calibri" panose="020F0502020204030204" pitchFamily="34" charset="0"/>
                  <a:ea typeface="Palatino"/>
                  <a:cs typeface="Calibri" panose="020F0502020204030204" pitchFamily="34" charset="0"/>
                  <a:sym typeface="Palatino"/>
                </a:rPr>
                <a:t>)</a:t>
              </a: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642" name="Google Shape;1642;p64"/>
            <p:cNvCxnSpPr>
              <a:stCxn id="1636" idx="2"/>
              <a:endCxn id="1641" idx="0"/>
            </p:cNvCxnSpPr>
            <p:nvPr/>
          </p:nvCxnSpPr>
          <p:spPr>
            <a:xfrm flipH="1">
              <a:off x="6227127" y="3052286"/>
              <a:ext cx="2100" cy="4530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lg" len="lg"/>
            </a:ln>
          </p:spPr>
        </p:cxnSp>
      </p:grpSp>
      <p:grpSp>
        <p:nvGrpSpPr>
          <p:cNvPr id="1643" name="Google Shape;1643;p64"/>
          <p:cNvGrpSpPr/>
          <p:nvPr/>
        </p:nvGrpSpPr>
        <p:grpSpPr>
          <a:xfrm>
            <a:off x="7010401" y="4352927"/>
            <a:ext cx="1195760" cy="909802"/>
            <a:chOff x="5638805" y="3966836"/>
            <a:chExt cx="1195348" cy="910124"/>
          </a:xfrm>
        </p:grpSpPr>
        <p:sp>
          <p:nvSpPr>
            <p:cNvPr id="1644" name="Google Shape;1644;p64"/>
            <p:cNvSpPr txBox="1"/>
            <p:nvPr/>
          </p:nvSpPr>
          <p:spPr>
            <a:xfrm>
              <a:off x="5638805" y="4415132"/>
              <a:ext cx="1195348" cy="4618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 panose="020F0502020204030204" pitchFamily="34" charset="0"/>
                  <a:ea typeface="Palatino"/>
                  <a:cs typeface="Calibri" panose="020F0502020204030204" pitchFamily="34" charset="0"/>
                  <a:sym typeface="Palatino"/>
                </a:rPr>
                <a:t>G (5+</a:t>
              </a:r>
              <a:r>
                <a:rPr lang="en-US" sz="2400">
                  <a:solidFill>
                    <a:srgbClr val="C00000"/>
                  </a:solidFill>
                  <a:latin typeface="Calibri" panose="020F0502020204030204" pitchFamily="34" charset="0"/>
                  <a:ea typeface="Palatino"/>
                  <a:cs typeface="Calibri" panose="020F0502020204030204" pitchFamily="34" charset="0"/>
                  <a:sym typeface="Palatino"/>
                </a:rPr>
                <a:t>0</a:t>
              </a:r>
              <a:r>
                <a:rPr lang="en-US" sz="2400">
                  <a:solidFill>
                    <a:schemeClr val="dk1"/>
                  </a:solidFill>
                  <a:latin typeface="Calibri" panose="020F0502020204030204" pitchFamily="34" charset="0"/>
                  <a:ea typeface="Palatino"/>
                  <a:cs typeface="Calibri" panose="020F0502020204030204" pitchFamily="34" charset="0"/>
                  <a:sym typeface="Palatino"/>
                </a:rPr>
                <a:t>)</a:t>
              </a: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645" name="Google Shape;1645;p64"/>
            <p:cNvCxnSpPr>
              <a:stCxn id="1641" idx="2"/>
              <a:endCxn id="1644" idx="0"/>
            </p:cNvCxnSpPr>
            <p:nvPr/>
          </p:nvCxnSpPr>
          <p:spPr>
            <a:xfrm>
              <a:off x="6228141" y="3966836"/>
              <a:ext cx="8400" cy="4485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lg" len="lg"/>
            </a:ln>
          </p:spPr>
        </p:cxnSp>
      </p:grpSp>
      <p:grpSp>
        <p:nvGrpSpPr>
          <p:cNvPr id="1646" name="Google Shape;1646;p64"/>
          <p:cNvGrpSpPr/>
          <p:nvPr/>
        </p:nvGrpSpPr>
        <p:grpSpPr>
          <a:xfrm>
            <a:off x="8915402" y="3438342"/>
            <a:ext cx="1179079" cy="909982"/>
            <a:chOff x="7318357" y="3052260"/>
            <a:chExt cx="1178518" cy="910305"/>
          </a:xfrm>
        </p:grpSpPr>
        <p:sp>
          <p:nvSpPr>
            <p:cNvPr id="1647" name="Google Shape;1647;p64"/>
            <p:cNvSpPr txBox="1"/>
            <p:nvPr/>
          </p:nvSpPr>
          <p:spPr>
            <a:xfrm>
              <a:off x="7318357" y="3500736"/>
              <a:ext cx="1178518" cy="4618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 panose="020F0502020204030204" pitchFamily="34" charset="0"/>
                  <a:ea typeface="Palatino"/>
                  <a:cs typeface="Calibri" panose="020F0502020204030204" pitchFamily="34" charset="0"/>
                  <a:sym typeface="Palatino"/>
                </a:rPr>
                <a:t>C (3+</a:t>
              </a:r>
              <a:r>
                <a:rPr lang="en-US" sz="2400">
                  <a:solidFill>
                    <a:srgbClr val="C00000"/>
                  </a:solidFill>
                  <a:latin typeface="Calibri" panose="020F0502020204030204" pitchFamily="34" charset="0"/>
                  <a:ea typeface="Palatino"/>
                  <a:cs typeface="Calibri" panose="020F0502020204030204" pitchFamily="34" charset="0"/>
                  <a:sym typeface="Palatino"/>
                </a:rPr>
                <a:t>1</a:t>
              </a:r>
              <a:r>
                <a:rPr lang="en-US" sz="2400">
                  <a:solidFill>
                    <a:schemeClr val="dk1"/>
                  </a:solidFill>
                  <a:latin typeface="Calibri" panose="020F0502020204030204" pitchFamily="34" charset="0"/>
                  <a:ea typeface="Palatino"/>
                  <a:cs typeface="Calibri" panose="020F0502020204030204" pitchFamily="34" charset="0"/>
                  <a:sym typeface="Palatino"/>
                </a:rPr>
                <a:t>)</a:t>
              </a: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648" name="Google Shape;1648;p64"/>
            <p:cNvCxnSpPr>
              <a:stCxn id="1637" idx="2"/>
              <a:endCxn id="1647" idx="0"/>
            </p:cNvCxnSpPr>
            <p:nvPr/>
          </p:nvCxnSpPr>
          <p:spPr>
            <a:xfrm flipH="1">
              <a:off x="7907637" y="3052260"/>
              <a:ext cx="1500" cy="4485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lg" len="lg"/>
            </a:ln>
          </p:spPr>
        </p:cxnSp>
      </p:grpSp>
      <p:grpSp>
        <p:nvGrpSpPr>
          <p:cNvPr id="1649" name="Google Shape;1649;p64"/>
          <p:cNvGrpSpPr/>
          <p:nvPr/>
        </p:nvGrpSpPr>
        <p:grpSpPr>
          <a:xfrm>
            <a:off x="8915401" y="4348324"/>
            <a:ext cx="1195760" cy="914237"/>
            <a:chOff x="7331553" y="3962569"/>
            <a:chExt cx="1195348" cy="914240"/>
          </a:xfrm>
        </p:grpSpPr>
        <p:sp>
          <p:nvSpPr>
            <p:cNvPr id="1650" name="Google Shape;1650;p64"/>
            <p:cNvSpPr txBox="1"/>
            <p:nvPr/>
          </p:nvSpPr>
          <p:spPr>
            <a:xfrm>
              <a:off x="7331553" y="4415142"/>
              <a:ext cx="1195348" cy="4616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 panose="020F0502020204030204" pitchFamily="34" charset="0"/>
                  <a:ea typeface="Palatino"/>
                  <a:cs typeface="Calibri" panose="020F0502020204030204" pitchFamily="34" charset="0"/>
                  <a:sym typeface="Palatino"/>
                </a:rPr>
                <a:t>G (6+</a:t>
              </a:r>
              <a:r>
                <a:rPr lang="en-US" sz="2400">
                  <a:solidFill>
                    <a:srgbClr val="C00000"/>
                  </a:solidFill>
                  <a:latin typeface="Calibri" panose="020F0502020204030204" pitchFamily="34" charset="0"/>
                  <a:ea typeface="Palatino"/>
                  <a:cs typeface="Calibri" panose="020F0502020204030204" pitchFamily="34" charset="0"/>
                  <a:sym typeface="Palatino"/>
                </a:rPr>
                <a:t>0</a:t>
              </a:r>
              <a:r>
                <a:rPr lang="en-US" sz="2400">
                  <a:solidFill>
                    <a:schemeClr val="dk1"/>
                  </a:solidFill>
                  <a:latin typeface="Calibri" panose="020F0502020204030204" pitchFamily="34" charset="0"/>
                  <a:ea typeface="Palatino"/>
                  <a:cs typeface="Calibri" panose="020F0502020204030204" pitchFamily="34" charset="0"/>
                  <a:sym typeface="Palatino"/>
                </a:rPr>
                <a:t>)</a:t>
              </a: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651" name="Google Shape;1651;p64"/>
            <p:cNvCxnSpPr>
              <a:stCxn id="1647" idx="2"/>
              <a:endCxn id="1650" idx="0"/>
            </p:cNvCxnSpPr>
            <p:nvPr/>
          </p:nvCxnSpPr>
          <p:spPr>
            <a:xfrm>
              <a:off x="7920891" y="3962569"/>
              <a:ext cx="8400" cy="4527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lg" len="lg"/>
            </a:ln>
          </p:spPr>
        </p:cxnSp>
      </p:grpSp>
      <p:sp>
        <p:nvSpPr>
          <p:cNvPr id="1652" name="Google Shape;1652;p64"/>
          <p:cNvSpPr txBox="1"/>
          <p:nvPr/>
        </p:nvSpPr>
        <p:spPr>
          <a:xfrm>
            <a:off x="2125499" y="1295400"/>
            <a:ext cx="2963267" cy="523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 panose="020F0502020204030204" pitchFamily="34" charset="0"/>
                <a:ea typeface="Palatino"/>
                <a:cs typeface="Calibri" panose="020F0502020204030204" pitchFamily="34" charset="0"/>
                <a:sym typeface="Palatino"/>
              </a:rPr>
              <a:t>State space graph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53" name="Google Shape;1653;p64"/>
          <p:cNvSpPr txBox="1"/>
          <p:nvPr/>
        </p:nvSpPr>
        <p:spPr>
          <a:xfrm>
            <a:off x="7543800" y="1311833"/>
            <a:ext cx="1915905" cy="523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 panose="020F0502020204030204" pitchFamily="34" charset="0"/>
                <a:ea typeface="Palatino"/>
                <a:cs typeface="Calibri" panose="020F0502020204030204" pitchFamily="34" charset="0"/>
                <a:sym typeface="Palatino"/>
              </a:rPr>
              <a:t>Search tree</a:t>
            </a:r>
            <a:endParaRPr sz="2800">
              <a:solidFill>
                <a:schemeClr val="dk1"/>
              </a:solidFill>
              <a:latin typeface="Calibri" panose="020F0502020204030204" pitchFamily="34" charset="0"/>
              <a:ea typeface="Palatino"/>
              <a:cs typeface="Calibri" panose="020F0502020204030204" pitchFamily="34" charset="0"/>
              <a:sym typeface="Palatino"/>
            </a:endParaRPr>
          </a:p>
        </p:txBody>
      </p:sp>
      <p:sp>
        <p:nvSpPr>
          <p:cNvPr id="1654" name="Google Shape;1654;p64"/>
          <p:cNvSpPr txBox="1"/>
          <p:nvPr/>
        </p:nvSpPr>
        <p:spPr>
          <a:xfrm>
            <a:off x="6096000" y="5943851"/>
            <a:ext cx="1940401" cy="523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 panose="020F0502020204030204" pitchFamily="34" charset="0"/>
                <a:ea typeface="Palatino"/>
                <a:cs typeface="Calibri" panose="020F0502020204030204" pitchFamily="34" charset="0"/>
                <a:sym typeface="Palatino"/>
              </a:rPr>
              <a:t>Closed Set: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55" name="Google Shape;1655;p64"/>
          <p:cNvSpPr txBox="1"/>
          <p:nvPr/>
        </p:nvSpPr>
        <p:spPr>
          <a:xfrm>
            <a:off x="7851785" y="5943851"/>
            <a:ext cx="373140" cy="523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 panose="020F0502020204030204" pitchFamily="34" charset="0"/>
                <a:ea typeface="Palatino"/>
                <a:cs typeface="Calibri" panose="020F0502020204030204" pitchFamily="34" charset="0"/>
                <a:sym typeface="Palatino"/>
              </a:rPr>
              <a:t>S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56" name="Google Shape;1656;p64"/>
          <p:cNvSpPr txBox="1"/>
          <p:nvPr/>
        </p:nvSpPr>
        <p:spPr>
          <a:xfrm>
            <a:off x="8193164" y="5943851"/>
            <a:ext cx="403998" cy="523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 panose="020F0502020204030204" pitchFamily="34" charset="0"/>
                <a:ea typeface="Palatino"/>
                <a:cs typeface="Calibri" panose="020F0502020204030204" pitchFamily="34" charset="0"/>
                <a:sym typeface="Palatino"/>
              </a:rPr>
              <a:t>B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57" name="Google Shape;1657;p64"/>
          <p:cNvSpPr txBox="1"/>
          <p:nvPr/>
        </p:nvSpPr>
        <p:spPr>
          <a:xfrm>
            <a:off x="8564999" y="5943851"/>
            <a:ext cx="439239" cy="523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 panose="020F0502020204030204" pitchFamily="34" charset="0"/>
                <a:ea typeface="Palatino"/>
                <a:cs typeface="Calibri" panose="020F0502020204030204" pitchFamily="34" charset="0"/>
                <a:sym typeface="Palatino"/>
              </a:rPr>
              <a:t>C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58" name="Google Shape;1658;p64"/>
          <p:cNvSpPr txBox="1"/>
          <p:nvPr/>
        </p:nvSpPr>
        <p:spPr>
          <a:xfrm>
            <a:off x="8932026" y="5943851"/>
            <a:ext cx="466790" cy="523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 panose="020F0502020204030204" pitchFamily="34" charset="0"/>
                <a:ea typeface="Palatino"/>
                <a:cs typeface="Calibri" panose="020F0502020204030204" pitchFamily="34" charset="0"/>
                <a:sym typeface="Palatino"/>
              </a:rPr>
              <a:t>A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59" name="Google Shape;1659;p64"/>
          <p:cNvCxnSpPr/>
          <p:nvPr/>
        </p:nvCxnSpPr>
        <p:spPr>
          <a:xfrm>
            <a:off x="8001000" y="2288231"/>
            <a:ext cx="1047578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60" name="Google Shape;1660;p64"/>
          <p:cNvCxnSpPr/>
          <p:nvPr/>
        </p:nvCxnSpPr>
        <p:spPr>
          <a:xfrm>
            <a:off x="8915400" y="3207510"/>
            <a:ext cx="1047578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61" name="Google Shape;1661;p64"/>
          <p:cNvCxnSpPr/>
          <p:nvPr/>
        </p:nvCxnSpPr>
        <p:spPr>
          <a:xfrm>
            <a:off x="8858587" y="4117491"/>
            <a:ext cx="1047578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62" name="Google Shape;1662;p64"/>
          <p:cNvCxnSpPr/>
          <p:nvPr/>
        </p:nvCxnSpPr>
        <p:spPr>
          <a:xfrm>
            <a:off x="7010400" y="3218961"/>
            <a:ext cx="1047578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63" name="Google Shape;1663;p64"/>
          <p:cNvCxnSpPr/>
          <p:nvPr/>
        </p:nvCxnSpPr>
        <p:spPr>
          <a:xfrm>
            <a:off x="6953422" y="4130044"/>
            <a:ext cx="1047578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Consistency of Heuristics</a:t>
            </a:r>
          </a:p>
        </p:txBody>
      </p:sp>
      <p:sp>
        <p:nvSpPr>
          <p:cNvPr id="8195" name="Content Placeholder 14"/>
          <p:cNvSpPr>
            <a:spLocks noGrp="1"/>
          </p:cNvSpPr>
          <p:nvPr>
            <p:ph idx="1"/>
          </p:nvPr>
        </p:nvSpPr>
        <p:spPr>
          <a:xfrm>
            <a:off x="4876800" y="1295400"/>
            <a:ext cx="6934200" cy="3048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Calibri"/>
                <a:cs typeface="Calibri"/>
              </a:rPr>
              <a:t>Main idea: estimated heuristic costs ≤ actual costs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Calibri"/>
                <a:cs typeface="Calibri"/>
              </a:rPr>
              <a:t>Admissibility: heuristic cost ≤ actual cost to goal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		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h(A) </a:t>
            </a:r>
            <a:r>
              <a:rPr lang="en-US" sz="2000" dirty="0">
                <a:latin typeface="Calibri"/>
                <a:cs typeface="Calibri"/>
              </a:rPr>
              <a:t>≤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actual cost from A to G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Calibri"/>
                <a:cs typeface="Calibri"/>
              </a:rPr>
              <a:t>Consistency: heuristic “arc” cost ≤ actual cost for each arc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		h(A) – h(C)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≤ 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cost(A to C)</a:t>
            </a:r>
            <a:endParaRPr lang="en-US" sz="1050" dirty="0">
              <a:solidFill>
                <a:srgbClr val="C00000"/>
              </a:solidFill>
              <a:latin typeface="Calibri"/>
              <a:cs typeface="Calibri"/>
            </a:endParaRPr>
          </a:p>
          <a:p>
            <a:pPr>
              <a:lnSpc>
                <a:spcPct val="150000"/>
              </a:lnSpc>
              <a:buClr>
                <a:srgbClr val="333399"/>
              </a:buClr>
            </a:pPr>
            <a:endParaRPr lang="en-US" sz="1000" dirty="0">
              <a:solidFill>
                <a:srgbClr val="333399"/>
              </a:solidFill>
              <a:latin typeface="Calibri"/>
              <a:cs typeface="Calibri"/>
            </a:endParaRPr>
          </a:p>
          <a:p>
            <a:pPr>
              <a:lnSpc>
                <a:spcPct val="150000"/>
              </a:lnSpc>
              <a:buClr>
                <a:srgbClr val="333399"/>
              </a:buClr>
            </a:pPr>
            <a:r>
              <a:rPr lang="en-US" sz="2400" dirty="0">
                <a:solidFill>
                  <a:srgbClr val="333399"/>
                </a:solidFill>
                <a:latin typeface="Calibri"/>
                <a:cs typeface="Calibri"/>
              </a:rPr>
              <a:t>Consequences of consistency:</a:t>
            </a:r>
          </a:p>
          <a:p>
            <a:pPr lvl="1">
              <a:lnSpc>
                <a:spcPct val="150000"/>
              </a:lnSpc>
              <a:buClr>
                <a:srgbClr val="333399"/>
              </a:buClr>
            </a:pPr>
            <a:r>
              <a:rPr lang="en-US" sz="2000" dirty="0">
                <a:latin typeface="Calibri"/>
                <a:cs typeface="Calibri"/>
              </a:rPr>
              <a:t>The f value along a path never decreases</a:t>
            </a:r>
          </a:p>
          <a:p>
            <a:pPr lvl="1">
              <a:lnSpc>
                <a:spcPct val="150000"/>
              </a:lnSpc>
              <a:buClr>
                <a:srgbClr val="333399"/>
              </a:buClr>
              <a:buNone/>
            </a:pPr>
            <a:r>
              <a:rPr lang="en-US" sz="2000" dirty="0">
                <a:latin typeface="Calibri"/>
                <a:cs typeface="Calibri"/>
              </a:rPr>
              <a:t>		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 h(A) </a:t>
            </a:r>
            <a:r>
              <a:rPr lang="en-US" sz="2000" dirty="0">
                <a:latin typeface="Calibri"/>
                <a:cs typeface="Calibri"/>
              </a:rPr>
              <a:t>≤ 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cost(A to C) </a:t>
            </a:r>
            <a:r>
              <a:rPr lang="en-US" sz="2000" dirty="0">
                <a:latin typeface="Calibri"/>
                <a:cs typeface="Calibri"/>
              </a:rPr>
              <a:t>+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h(C)</a:t>
            </a: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150000"/>
              </a:lnSpc>
              <a:buClr>
                <a:srgbClr val="333399"/>
              </a:buClr>
            </a:pPr>
            <a:r>
              <a:rPr lang="en-US" sz="2000" dirty="0">
                <a:latin typeface="Calibri"/>
                <a:cs typeface="Calibri"/>
              </a:rPr>
              <a:t>A* graph search is optimal</a:t>
            </a:r>
          </a:p>
          <a:p>
            <a:endParaRPr lang="en-US" sz="2000" dirty="0">
              <a:latin typeface="Calibri"/>
              <a:cs typeface="Calibri"/>
            </a:endParaRPr>
          </a:p>
        </p:txBody>
      </p:sp>
      <p:cxnSp>
        <p:nvCxnSpPr>
          <p:cNvPr id="4" name="Straight Arrow Connector 3"/>
          <p:cNvCxnSpPr>
            <a:endCxn id="8" idx="1"/>
          </p:cNvCxnSpPr>
          <p:nvPr/>
        </p:nvCxnSpPr>
        <p:spPr>
          <a:xfrm>
            <a:off x="1676401" y="2281240"/>
            <a:ext cx="1124510" cy="43871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8" idx="4"/>
            <a:endCxn id="9" idx="0"/>
          </p:cNvCxnSpPr>
          <p:nvPr/>
        </p:nvCxnSpPr>
        <p:spPr>
          <a:xfrm>
            <a:off x="3124200" y="3500439"/>
            <a:ext cx="0" cy="152876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822" name="TextBox 5"/>
          <p:cNvSpPr txBox="1">
            <a:spLocks noChangeArrowheads="1"/>
          </p:cNvSpPr>
          <p:nvPr/>
        </p:nvSpPr>
        <p:spPr bwMode="auto">
          <a:xfrm>
            <a:off x="3276600" y="3886200"/>
            <a:ext cx="340654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762000" y="1824039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667000" y="2586039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C</a:t>
            </a:r>
          </a:p>
        </p:txBody>
      </p:sp>
      <p:sp>
        <p:nvSpPr>
          <p:cNvPr id="9" name="Oval 8"/>
          <p:cNvSpPr/>
          <p:nvPr/>
        </p:nvSpPr>
        <p:spPr>
          <a:xfrm>
            <a:off x="2667000" y="5029200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G</a:t>
            </a:r>
          </a:p>
        </p:txBody>
      </p:sp>
      <p:sp>
        <p:nvSpPr>
          <p:cNvPr id="34826" name="TextBox 9"/>
          <p:cNvSpPr txBox="1">
            <a:spLocks noChangeArrowheads="1"/>
          </p:cNvSpPr>
          <p:nvPr/>
        </p:nvSpPr>
        <p:spPr bwMode="auto">
          <a:xfrm>
            <a:off x="609600" y="2819400"/>
            <a:ext cx="730697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latin typeface="Calibri"/>
                <a:cs typeface="Calibri"/>
              </a:rPr>
              <a:t>h=4</a:t>
            </a:r>
          </a:p>
        </p:txBody>
      </p:sp>
      <p:sp>
        <p:nvSpPr>
          <p:cNvPr id="34827" name="TextBox 10"/>
          <p:cNvSpPr txBox="1">
            <a:spLocks noChangeArrowheads="1"/>
          </p:cNvSpPr>
          <p:nvPr/>
        </p:nvSpPr>
        <p:spPr bwMode="auto">
          <a:xfrm>
            <a:off x="3657600" y="2819400"/>
            <a:ext cx="730697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latin typeface="Calibri"/>
                <a:cs typeface="Calibri"/>
              </a:rPr>
              <a:t>h=1</a:t>
            </a:r>
          </a:p>
        </p:txBody>
      </p:sp>
      <p:sp>
        <p:nvSpPr>
          <p:cNvPr id="34828" name="TextBox 11"/>
          <p:cNvSpPr txBox="1">
            <a:spLocks noChangeArrowheads="1"/>
          </p:cNvSpPr>
          <p:nvPr/>
        </p:nvSpPr>
        <p:spPr bwMode="auto">
          <a:xfrm>
            <a:off x="1905000" y="2509837"/>
            <a:ext cx="340654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17" name="Straight Arrow Connector 16"/>
          <p:cNvCxnSpPr>
            <a:stCxn id="7" idx="5"/>
            <a:endCxn id="9" idx="1"/>
          </p:cNvCxnSpPr>
          <p:nvPr/>
        </p:nvCxnSpPr>
        <p:spPr>
          <a:xfrm>
            <a:off x="1542489" y="2604528"/>
            <a:ext cx="1258422" cy="2558583"/>
          </a:xfrm>
          <a:prstGeom prst="straightConnector1">
            <a:avLst/>
          </a:prstGeom>
          <a:ln w="57150">
            <a:solidFill>
              <a:srgbClr val="C00000"/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6"/>
            <a:endCxn id="8" idx="1"/>
          </p:cNvCxnSpPr>
          <p:nvPr/>
        </p:nvCxnSpPr>
        <p:spPr>
          <a:xfrm>
            <a:off x="1676400" y="2281239"/>
            <a:ext cx="1124511" cy="438711"/>
          </a:xfrm>
          <a:prstGeom prst="straightConnector1">
            <a:avLst/>
          </a:prstGeom>
          <a:ln w="57150">
            <a:solidFill>
              <a:srgbClr val="008000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TextBox 9"/>
          <p:cNvSpPr txBox="1">
            <a:spLocks noChangeArrowheads="1"/>
          </p:cNvSpPr>
          <p:nvPr/>
        </p:nvSpPr>
        <p:spPr bwMode="auto">
          <a:xfrm>
            <a:off x="609600" y="3200400"/>
            <a:ext cx="730697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latin typeface="Calibri"/>
                <a:cs typeface="Calibri"/>
              </a:rPr>
              <a:t>h=2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609600" y="3019425"/>
            <a:ext cx="838200" cy="6380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9735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  <p:bldP spid="34822" grpId="1"/>
      <p:bldP spid="7" grpId="0" animBg="1"/>
      <p:bldP spid="8" grpId="0" animBg="1"/>
      <p:bldP spid="9" grpId="0" animBg="1"/>
      <p:bldP spid="9" grpId="1" animBg="1"/>
      <p:bldP spid="34826" grpId="0"/>
      <p:bldP spid="34827" grpId="0"/>
      <p:bldP spid="34828" grpId="0"/>
      <p:bldP spid="2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Optimality of A* Graph Search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6501" y="1753559"/>
            <a:ext cx="5862797" cy="422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4754331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Optimality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63754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Tree search: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A* is optimal if heuristic is admissible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UCS is a special case (h = 0)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Graph search: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A* optimal if heuristic is consistent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UCS optimal (h = 0 is consistent)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Consistency implies admissibility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In general, most natural admissible heuristics tend to be consistent, especially if from relaxed problems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9853" y="2009404"/>
            <a:ext cx="4720694" cy="340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Example: Pancake Problem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184526" y="2501900"/>
            <a:ext cx="495300" cy="0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113088" y="2598738"/>
            <a:ext cx="636587" cy="0"/>
          </a:xfrm>
          <a:prstGeom prst="line">
            <a:avLst/>
          </a:prstGeom>
          <a:ln w="381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936875" y="2403476"/>
            <a:ext cx="1025525" cy="1587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043238" y="2693988"/>
            <a:ext cx="812800" cy="1588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128964" y="3727451"/>
            <a:ext cx="636587" cy="1587"/>
          </a:xfrm>
          <a:prstGeom prst="line">
            <a:avLst/>
          </a:prstGeom>
          <a:ln w="381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200401" y="3533775"/>
            <a:ext cx="495300" cy="0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952751" y="3630612"/>
            <a:ext cx="1025525" cy="0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059114" y="3822700"/>
            <a:ext cx="812800" cy="1587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075239" y="2271713"/>
            <a:ext cx="1025525" cy="1588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322889" y="2174875"/>
            <a:ext cx="495300" cy="0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251450" y="2078038"/>
            <a:ext cx="636588" cy="0"/>
          </a:xfrm>
          <a:prstGeom prst="line">
            <a:avLst/>
          </a:prstGeom>
          <a:ln w="381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181600" y="1981200"/>
            <a:ext cx="812800" cy="1587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207" name="Group 81"/>
          <p:cNvGrpSpPr>
            <a:grpSpLocks/>
          </p:cNvGrpSpPr>
          <p:nvPr/>
        </p:nvGrpSpPr>
        <p:grpSpPr bwMode="auto">
          <a:xfrm flipV="1">
            <a:off x="2251075" y="4689476"/>
            <a:ext cx="1025525" cy="195263"/>
            <a:chOff x="914400" y="6033654"/>
            <a:chExt cx="1025380" cy="194975"/>
          </a:xfrm>
        </p:grpSpPr>
        <p:cxnSp>
          <p:nvCxnSpPr>
            <p:cNvPr id="45" name="Straight Connector 44"/>
            <p:cNvCxnSpPr/>
            <p:nvPr/>
          </p:nvCxnSpPr>
          <p:spPr>
            <a:xfrm flipV="1">
              <a:off x="1090588" y="6227044"/>
              <a:ext cx="636497" cy="1585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162015" y="6033654"/>
              <a:ext cx="495230" cy="1585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914400" y="6130349"/>
              <a:ext cx="1025380" cy="1586"/>
            </a:xfrm>
            <a:prstGeom prst="line">
              <a:avLst/>
            </a:prstGeom>
            <a:ln w="38100">
              <a:solidFill>
                <a:srgbClr val="6633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8" name="Straight Connector 37"/>
          <p:cNvCxnSpPr/>
          <p:nvPr/>
        </p:nvCxnSpPr>
        <p:spPr>
          <a:xfrm flipV="1">
            <a:off x="2357438" y="4979988"/>
            <a:ext cx="812800" cy="1588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209" name="Group 87"/>
          <p:cNvGrpSpPr>
            <a:grpSpLocks/>
          </p:cNvGrpSpPr>
          <p:nvPr/>
        </p:nvGrpSpPr>
        <p:grpSpPr bwMode="auto">
          <a:xfrm flipV="1">
            <a:off x="4232275" y="4357688"/>
            <a:ext cx="1025525" cy="290513"/>
            <a:chOff x="2175020" y="6019800"/>
            <a:chExt cx="1025380" cy="290946"/>
          </a:xfrm>
        </p:grpSpPr>
        <p:grpSp>
          <p:nvGrpSpPr>
            <p:cNvPr id="8281" name="Group 82"/>
            <p:cNvGrpSpPr>
              <a:grpSpLocks/>
            </p:cNvGrpSpPr>
            <p:nvPr/>
          </p:nvGrpSpPr>
          <p:grpSpPr bwMode="auto">
            <a:xfrm>
              <a:off x="2175020" y="6019800"/>
              <a:ext cx="1025380" cy="194975"/>
              <a:chOff x="914400" y="6033654"/>
              <a:chExt cx="1025380" cy="194975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 flipV="1">
                <a:off x="1090588" y="6227617"/>
                <a:ext cx="636497" cy="1590"/>
              </a:xfrm>
              <a:prstGeom prst="line">
                <a:avLst/>
              </a:prstGeom>
              <a:ln w="38100">
                <a:solidFill>
                  <a:srgbClr val="CC66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1162015" y="6033654"/>
                <a:ext cx="495230" cy="1590"/>
              </a:xfrm>
              <a:prstGeom prst="line">
                <a:avLst/>
              </a:prstGeom>
              <a:ln w="38100">
                <a:solidFill>
                  <a:srgbClr val="CC99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914400" y="6130636"/>
                <a:ext cx="1025380" cy="1589"/>
              </a:xfrm>
              <a:prstGeom prst="line">
                <a:avLst/>
              </a:prstGeom>
              <a:ln w="38100">
                <a:solidFill>
                  <a:srgbClr val="6633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1" name="Straight Connector 40"/>
            <p:cNvCxnSpPr/>
            <p:nvPr/>
          </p:nvCxnSpPr>
          <p:spPr>
            <a:xfrm flipV="1">
              <a:off x="2281368" y="6309156"/>
              <a:ext cx="812685" cy="1590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2" name="Straight Connector 51"/>
          <p:cNvCxnSpPr/>
          <p:nvPr/>
        </p:nvCxnSpPr>
        <p:spPr>
          <a:xfrm>
            <a:off x="9032875" y="4191000"/>
            <a:ext cx="1025525" cy="0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9280526" y="3900488"/>
            <a:ext cx="495300" cy="1588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9209088" y="3997326"/>
            <a:ext cx="636587" cy="1587"/>
          </a:xfrm>
          <a:prstGeom prst="line">
            <a:avLst/>
          </a:prstGeom>
          <a:ln w="381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9139238" y="4094162"/>
            <a:ext cx="812800" cy="0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029201" y="3594100"/>
            <a:ext cx="1025525" cy="1587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276850" y="3497262"/>
            <a:ext cx="495300" cy="1588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216" name="Group 94"/>
          <p:cNvGrpSpPr>
            <a:grpSpLocks/>
          </p:cNvGrpSpPr>
          <p:nvPr/>
        </p:nvGrpSpPr>
        <p:grpSpPr bwMode="auto">
          <a:xfrm flipV="1">
            <a:off x="5135563" y="3305175"/>
            <a:ext cx="812800" cy="96837"/>
            <a:chOff x="6278274" y="6096000"/>
            <a:chExt cx="813233" cy="96982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6349749" y="6191393"/>
              <a:ext cx="635338" cy="1589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6278274" y="6096000"/>
              <a:ext cx="813233" cy="1589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63" name="Straight Arrow Connector 62"/>
          <p:cNvCxnSpPr/>
          <p:nvPr/>
        </p:nvCxnSpPr>
        <p:spPr>
          <a:xfrm rot="10800000" flipV="1">
            <a:off x="4114800" y="2300287"/>
            <a:ext cx="574675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5400000" flipH="1" flipV="1">
            <a:off x="3203575" y="3127375"/>
            <a:ext cx="533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2860675" y="4003675"/>
            <a:ext cx="60960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10800000">
            <a:off x="3886200" y="4052887"/>
            <a:ext cx="3048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5505450" y="5499100"/>
            <a:ext cx="495300" cy="1587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222" name="Group 80"/>
          <p:cNvGrpSpPr>
            <a:grpSpLocks/>
          </p:cNvGrpSpPr>
          <p:nvPr/>
        </p:nvGrpSpPr>
        <p:grpSpPr bwMode="auto">
          <a:xfrm flipV="1">
            <a:off x="5257801" y="5210176"/>
            <a:ext cx="1025525" cy="193675"/>
            <a:chOff x="3200400" y="5791200"/>
            <a:chExt cx="1025380" cy="193964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3376588" y="5886592"/>
              <a:ext cx="636497" cy="1590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3200400" y="5983575"/>
              <a:ext cx="1025380" cy="1589"/>
            </a:xfrm>
            <a:prstGeom prst="line">
              <a:avLst/>
            </a:prstGeom>
            <a:ln w="38100">
              <a:solidFill>
                <a:srgbClr val="6633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3306748" y="5791200"/>
              <a:ext cx="812685" cy="1590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4" name="Straight Connector 83"/>
          <p:cNvCxnSpPr/>
          <p:nvPr/>
        </p:nvCxnSpPr>
        <p:spPr>
          <a:xfrm flipV="1">
            <a:off x="2422526" y="5799138"/>
            <a:ext cx="495300" cy="0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224" name="Group 86"/>
          <p:cNvGrpSpPr>
            <a:grpSpLocks/>
          </p:cNvGrpSpPr>
          <p:nvPr/>
        </p:nvGrpSpPr>
        <p:grpSpPr bwMode="auto">
          <a:xfrm flipV="1">
            <a:off x="2174875" y="5603876"/>
            <a:ext cx="1025525" cy="98425"/>
            <a:chOff x="1752600" y="5562600"/>
            <a:chExt cx="1025380" cy="97993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1928788" y="5562600"/>
              <a:ext cx="636497" cy="1581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752600" y="5659013"/>
              <a:ext cx="1025380" cy="1580"/>
            </a:xfrm>
            <a:prstGeom prst="line">
              <a:avLst/>
            </a:prstGeom>
            <a:ln w="38100">
              <a:solidFill>
                <a:srgbClr val="6633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6" name="Straight Connector 85"/>
          <p:cNvCxnSpPr/>
          <p:nvPr/>
        </p:nvCxnSpPr>
        <p:spPr>
          <a:xfrm flipV="1">
            <a:off x="2281238" y="5894388"/>
            <a:ext cx="812800" cy="1588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226" name="Group 92"/>
          <p:cNvGrpSpPr>
            <a:grpSpLocks/>
          </p:cNvGrpSpPr>
          <p:nvPr/>
        </p:nvGrpSpPr>
        <p:grpSpPr bwMode="auto">
          <a:xfrm flipV="1">
            <a:off x="3663951" y="5972175"/>
            <a:ext cx="1025525" cy="290512"/>
            <a:chOff x="2479820" y="6019800"/>
            <a:chExt cx="1025380" cy="290946"/>
          </a:xfrm>
        </p:grpSpPr>
        <p:cxnSp>
          <p:nvCxnSpPr>
            <p:cNvPr id="88" name="Straight Connector 87"/>
            <p:cNvCxnSpPr/>
            <p:nvPr/>
          </p:nvCxnSpPr>
          <p:spPr>
            <a:xfrm flipV="1">
              <a:off x="2727435" y="6213764"/>
              <a:ext cx="495230" cy="1589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8270" name="Group 88"/>
            <p:cNvGrpSpPr>
              <a:grpSpLocks/>
            </p:cNvGrpSpPr>
            <p:nvPr/>
          </p:nvGrpSpPr>
          <p:grpSpPr bwMode="auto">
            <a:xfrm flipV="1">
              <a:off x="2479820" y="6019800"/>
              <a:ext cx="1025380" cy="97993"/>
              <a:chOff x="1752600" y="5562600"/>
              <a:chExt cx="1025380" cy="97993"/>
            </a:xfrm>
          </p:grpSpPr>
          <p:cxnSp>
            <p:nvCxnSpPr>
              <p:cNvPr id="90" name="Straight Connector 89"/>
              <p:cNvCxnSpPr/>
              <p:nvPr/>
            </p:nvCxnSpPr>
            <p:spPr>
              <a:xfrm>
                <a:off x="1928788" y="5562021"/>
                <a:ext cx="636497" cy="1590"/>
              </a:xfrm>
              <a:prstGeom prst="line">
                <a:avLst/>
              </a:prstGeom>
              <a:ln w="38100">
                <a:solidFill>
                  <a:srgbClr val="CC66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flipV="1">
                <a:off x="1752600" y="5659004"/>
                <a:ext cx="1025380" cy="1589"/>
              </a:xfrm>
              <a:prstGeom prst="line">
                <a:avLst/>
              </a:prstGeom>
              <a:ln w="38100">
                <a:solidFill>
                  <a:srgbClr val="6633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Straight Connector 91"/>
            <p:cNvCxnSpPr/>
            <p:nvPr/>
          </p:nvCxnSpPr>
          <p:spPr>
            <a:xfrm flipV="1">
              <a:off x="2586168" y="6309157"/>
              <a:ext cx="812685" cy="1589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227" name="Group 98"/>
          <p:cNvGrpSpPr>
            <a:grpSpLocks/>
          </p:cNvGrpSpPr>
          <p:nvPr/>
        </p:nvGrpSpPr>
        <p:grpSpPr bwMode="auto">
          <a:xfrm flipV="1">
            <a:off x="6858001" y="3824288"/>
            <a:ext cx="1025525" cy="290513"/>
            <a:chOff x="4267200" y="5119254"/>
            <a:chExt cx="1025380" cy="290946"/>
          </a:xfrm>
        </p:grpSpPr>
        <p:cxnSp>
          <p:nvCxnSpPr>
            <p:cNvPr id="94" name="Straight Connector 93"/>
            <p:cNvCxnSpPr/>
            <p:nvPr/>
          </p:nvCxnSpPr>
          <p:spPr>
            <a:xfrm flipV="1">
              <a:off x="4514815" y="5408610"/>
              <a:ext cx="495230" cy="1590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8265" name="Group 94"/>
            <p:cNvGrpSpPr>
              <a:grpSpLocks/>
            </p:cNvGrpSpPr>
            <p:nvPr/>
          </p:nvGrpSpPr>
          <p:grpSpPr bwMode="auto">
            <a:xfrm flipV="1">
              <a:off x="4267200" y="5119254"/>
              <a:ext cx="1025380" cy="193964"/>
              <a:chOff x="3200400" y="5791200"/>
              <a:chExt cx="1025380" cy="193964"/>
            </a:xfrm>
          </p:grpSpPr>
          <p:cxnSp>
            <p:nvCxnSpPr>
              <p:cNvPr id="96" name="Straight Connector 95"/>
              <p:cNvCxnSpPr/>
              <p:nvPr/>
            </p:nvCxnSpPr>
            <p:spPr>
              <a:xfrm>
                <a:off x="3376588" y="5886592"/>
                <a:ext cx="636497" cy="1589"/>
              </a:xfrm>
              <a:prstGeom prst="line">
                <a:avLst/>
              </a:prstGeom>
              <a:ln w="38100">
                <a:solidFill>
                  <a:srgbClr val="CC66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V="1">
                <a:off x="3200400" y="5983574"/>
                <a:ext cx="1025380" cy="1590"/>
              </a:xfrm>
              <a:prstGeom prst="line">
                <a:avLst/>
              </a:prstGeom>
              <a:ln w="38100">
                <a:solidFill>
                  <a:srgbClr val="6633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3306748" y="5791200"/>
                <a:ext cx="812685" cy="1589"/>
              </a:xfrm>
              <a:prstGeom prst="line">
                <a:avLst/>
              </a:prstGeom>
              <a:ln w="38100">
                <a:solidFill>
                  <a:srgbClr val="9966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6" name="Straight Connector 105"/>
          <p:cNvCxnSpPr/>
          <p:nvPr/>
        </p:nvCxnSpPr>
        <p:spPr>
          <a:xfrm flipV="1">
            <a:off x="8118475" y="5943600"/>
            <a:ext cx="1025525" cy="0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229" name="Group 106"/>
          <p:cNvGrpSpPr>
            <a:grpSpLocks/>
          </p:cNvGrpSpPr>
          <p:nvPr/>
        </p:nvGrpSpPr>
        <p:grpSpPr bwMode="auto">
          <a:xfrm flipV="1">
            <a:off x="8224838" y="5653088"/>
            <a:ext cx="812800" cy="193675"/>
            <a:chOff x="4338494" y="6019800"/>
            <a:chExt cx="813233" cy="193964"/>
          </a:xfrm>
        </p:grpSpPr>
        <p:cxnSp>
          <p:nvCxnSpPr>
            <p:cNvPr id="102" name="Straight Connector 101"/>
            <p:cNvCxnSpPr/>
            <p:nvPr/>
          </p:nvCxnSpPr>
          <p:spPr>
            <a:xfrm>
              <a:off x="4479856" y="6115192"/>
              <a:ext cx="495564" cy="1589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4409969" y="6212174"/>
              <a:ext cx="635338" cy="1590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4338494" y="6019800"/>
              <a:ext cx="813233" cy="1589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10" name="Straight Arrow Connector 109"/>
          <p:cNvCxnSpPr/>
          <p:nvPr/>
        </p:nvCxnSpPr>
        <p:spPr>
          <a:xfrm rot="5400000" flipH="1" flipV="1">
            <a:off x="2590007" y="5272882"/>
            <a:ext cx="304800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rot="10800000">
            <a:off x="3276600" y="5729287"/>
            <a:ext cx="3810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rot="10800000" flipV="1">
            <a:off x="4724400" y="5805487"/>
            <a:ext cx="29718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rot="10800000">
            <a:off x="5105400" y="4814887"/>
            <a:ext cx="3048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 rot="10800000" flipV="1">
            <a:off x="5867400" y="4281487"/>
            <a:ext cx="914400" cy="685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>
            <a:off x="6213475" y="3367087"/>
            <a:ext cx="762000" cy="304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rot="5400000">
            <a:off x="5295107" y="2796382"/>
            <a:ext cx="533400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7262813" y="5021262"/>
            <a:ext cx="636587" cy="1588"/>
          </a:xfrm>
          <a:prstGeom prst="line">
            <a:avLst/>
          </a:prstGeom>
          <a:ln w="381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V="1">
            <a:off x="7086601" y="5118100"/>
            <a:ext cx="1025525" cy="1587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239" name="Group 131"/>
          <p:cNvGrpSpPr>
            <a:grpSpLocks/>
          </p:cNvGrpSpPr>
          <p:nvPr/>
        </p:nvGrpSpPr>
        <p:grpSpPr bwMode="auto">
          <a:xfrm flipV="1">
            <a:off x="7192963" y="4829175"/>
            <a:ext cx="812800" cy="96837"/>
            <a:chOff x="6472094" y="4738254"/>
            <a:chExt cx="813233" cy="97993"/>
          </a:xfrm>
        </p:grpSpPr>
        <p:cxnSp>
          <p:nvCxnSpPr>
            <p:cNvPr id="127" name="Straight Connector 126"/>
            <p:cNvCxnSpPr/>
            <p:nvPr/>
          </p:nvCxnSpPr>
          <p:spPr>
            <a:xfrm>
              <a:off x="6613456" y="4738254"/>
              <a:ext cx="495564" cy="1606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6472094" y="4834641"/>
              <a:ext cx="813233" cy="1606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34" name="Straight Arrow Connector 133"/>
          <p:cNvCxnSpPr/>
          <p:nvPr/>
        </p:nvCxnSpPr>
        <p:spPr>
          <a:xfrm rot="10800000">
            <a:off x="6324600" y="2452687"/>
            <a:ext cx="2438400" cy="1371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 rot="16200000" flipH="1">
            <a:off x="7277100" y="4395787"/>
            <a:ext cx="4572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>
            <a:off x="7772400" y="5272087"/>
            <a:ext cx="6096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 rot="5400000" flipH="1" flipV="1">
            <a:off x="8572500" y="4548187"/>
            <a:ext cx="1066800" cy="838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44" name="TextBox 154"/>
          <p:cNvSpPr txBox="1">
            <a:spLocks noChangeArrowheads="1"/>
          </p:cNvSpPr>
          <p:nvPr/>
        </p:nvSpPr>
        <p:spPr bwMode="auto">
          <a:xfrm>
            <a:off x="7432675" y="2757488"/>
            <a:ext cx="3048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8245" name="TextBox 154"/>
          <p:cNvSpPr txBox="1">
            <a:spLocks noChangeArrowheads="1"/>
          </p:cNvSpPr>
          <p:nvPr/>
        </p:nvSpPr>
        <p:spPr bwMode="auto">
          <a:xfrm>
            <a:off x="9109075" y="4841876"/>
            <a:ext cx="3048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8246" name="TextBox 154"/>
          <p:cNvSpPr txBox="1">
            <a:spLocks noChangeArrowheads="1"/>
          </p:cNvSpPr>
          <p:nvPr/>
        </p:nvSpPr>
        <p:spPr bwMode="auto">
          <a:xfrm>
            <a:off x="6061075" y="4281488"/>
            <a:ext cx="3048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8247" name="TextBox 154"/>
          <p:cNvSpPr txBox="1">
            <a:spLocks noChangeArrowheads="1"/>
          </p:cNvSpPr>
          <p:nvPr/>
        </p:nvSpPr>
        <p:spPr bwMode="auto">
          <a:xfrm>
            <a:off x="6518275" y="3165476"/>
            <a:ext cx="3048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8248" name="TextBox 154"/>
          <p:cNvSpPr txBox="1">
            <a:spLocks noChangeArrowheads="1"/>
          </p:cNvSpPr>
          <p:nvPr/>
        </p:nvSpPr>
        <p:spPr bwMode="auto">
          <a:xfrm>
            <a:off x="5984875" y="5881688"/>
            <a:ext cx="3048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8249" name="TextBox 154"/>
          <p:cNvSpPr txBox="1">
            <a:spLocks noChangeArrowheads="1"/>
          </p:cNvSpPr>
          <p:nvPr/>
        </p:nvSpPr>
        <p:spPr bwMode="auto">
          <a:xfrm>
            <a:off x="7585075" y="4281488"/>
            <a:ext cx="3048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8250" name="TextBox 154"/>
          <p:cNvSpPr txBox="1">
            <a:spLocks noChangeArrowheads="1"/>
          </p:cNvSpPr>
          <p:nvPr/>
        </p:nvSpPr>
        <p:spPr bwMode="auto">
          <a:xfrm>
            <a:off x="2784475" y="5086351"/>
            <a:ext cx="3048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8251" name="TextBox 154"/>
          <p:cNvSpPr txBox="1">
            <a:spLocks noChangeArrowheads="1"/>
          </p:cNvSpPr>
          <p:nvPr/>
        </p:nvSpPr>
        <p:spPr bwMode="auto">
          <a:xfrm>
            <a:off x="3470275" y="2909888"/>
            <a:ext cx="3048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8252" name="TextBox 154"/>
          <p:cNvSpPr txBox="1">
            <a:spLocks noChangeArrowheads="1"/>
          </p:cNvSpPr>
          <p:nvPr/>
        </p:nvSpPr>
        <p:spPr bwMode="auto">
          <a:xfrm>
            <a:off x="4308475" y="2376488"/>
            <a:ext cx="3048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8253" name="TextBox 115"/>
          <p:cNvSpPr txBox="1">
            <a:spLocks noChangeArrowheads="1"/>
          </p:cNvSpPr>
          <p:nvPr/>
        </p:nvSpPr>
        <p:spPr bwMode="auto">
          <a:xfrm>
            <a:off x="0" y="1219200"/>
            <a:ext cx="12191999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State space graph with costs as weights</a:t>
            </a:r>
          </a:p>
        </p:txBody>
      </p:sp>
      <p:sp>
        <p:nvSpPr>
          <p:cNvPr id="8254" name="TextBox 154"/>
          <p:cNvSpPr txBox="1">
            <a:spLocks noChangeArrowheads="1"/>
          </p:cNvSpPr>
          <p:nvPr/>
        </p:nvSpPr>
        <p:spPr bwMode="auto">
          <a:xfrm>
            <a:off x="3165475" y="4129088"/>
            <a:ext cx="3048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8255" name="TextBox 154"/>
          <p:cNvSpPr txBox="1">
            <a:spLocks noChangeArrowheads="1"/>
          </p:cNvSpPr>
          <p:nvPr/>
        </p:nvSpPr>
        <p:spPr bwMode="auto">
          <a:xfrm>
            <a:off x="4079875" y="3824288"/>
            <a:ext cx="3048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8256" name="TextBox 154"/>
          <p:cNvSpPr txBox="1">
            <a:spLocks noChangeArrowheads="1"/>
          </p:cNvSpPr>
          <p:nvPr/>
        </p:nvSpPr>
        <p:spPr bwMode="auto">
          <a:xfrm>
            <a:off x="4841875" y="4814888"/>
            <a:ext cx="3048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8257" name="TextBox 154"/>
          <p:cNvSpPr txBox="1">
            <a:spLocks noChangeArrowheads="1"/>
          </p:cNvSpPr>
          <p:nvPr/>
        </p:nvSpPr>
        <p:spPr bwMode="auto">
          <a:xfrm>
            <a:off x="3470275" y="5424488"/>
            <a:ext cx="3048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8258" name="TextBox 154"/>
          <p:cNvSpPr txBox="1">
            <a:spLocks noChangeArrowheads="1"/>
          </p:cNvSpPr>
          <p:nvPr/>
        </p:nvSpPr>
        <p:spPr bwMode="auto">
          <a:xfrm>
            <a:off x="5222875" y="2681288"/>
            <a:ext cx="3048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2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A*: Summary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9590" y="1553037"/>
            <a:ext cx="4865218" cy="453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1735522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A*: Summary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A* uses both backward costs and (estimates of) forward costs</a:t>
            </a:r>
          </a:p>
          <a:p>
            <a:pPr lvl="4"/>
            <a:endParaRPr lang="en-US" sz="1600" dirty="0"/>
          </a:p>
          <a:p>
            <a:pPr eaLnBrk="1" hangingPunct="1"/>
            <a:r>
              <a:rPr lang="en-US" dirty="0"/>
              <a:t>A* is optimal with admissible / consistent heuristics</a:t>
            </a:r>
          </a:p>
          <a:p>
            <a:pPr lvl="4"/>
            <a:endParaRPr lang="en-US" sz="1600" dirty="0"/>
          </a:p>
          <a:p>
            <a:pPr eaLnBrk="1" hangingPunct="1"/>
            <a:r>
              <a:rPr lang="en-US" dirty="0"/>
              <a:t>Heuristic design is key: often use relaxed problems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1" y="3886363"/>
            <a:ext cx="8077197" cy="248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Search Pseudo-Code</a:t>
            </a:r>
          </a:p>
        </p:txBody>
      </p:sp>
      <p:pic>
        <p:nvPicPr>
          <p:cNvPr id="4" name="Picture 3" descr="tree-sear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81200"/>
            <a:ext cx="11665629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70582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Search Pseudo-Code</a:t>
            </a:r>
          </a:p>
        </p:txBody>
      </p:sp>
      <p:pic>
        <p:nvPicPr>
          <p:cNvPr id="3" name="Picture 2" descr="graph-sear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52600"/>
            <a:ext cx="11406469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26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ounded Rectangle 99"/>
          <p:cNvSpPr/>
          <p:nvPr/>
        </p:nvSpPr>
        <p:spPr>
          <a:xfrm>
            <a:off x="2514600" y="4724400"/>
            <a:ext cx="6858000" cy="838200"/>
          </a:xfrm>
          <a:prstGeom prst="round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General Tree Search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2" y="1390650"/>
            <a:ext cx="7459663" cy="249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Connector 21"/>
          <p:cNvCxnSpPr/>
          <p:nvPr/>
        </p:nvCxnSpPr>
        <p:spPr>
          <a:xfrm flipV="1">
            <a:off x="5734051" y="4287839"/>
            <a:ext cx="495300" cy="1587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662613" y="4384675"/>
            <a:ext cx="636587" cy="1588"/>
          </a:xfrm>
          <a:prstGeom prst="line">
            <a:avLst/>
          </a:prstGeom>
          <a:ln w="381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486400" y="4191001"/>
            <a:ext cx="1025525" cy="1588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592763" y="4481513"/>
            <a:ext cx="812800" cy="0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108"/>
          <p:cNvGrpSpPr>
            <a:grpSpLocks/>
          </p:cNvGrpSpPr>
          <p:nvPr/>
        </p:nvGrpSpPr>
        <p:grpSpPr bwMode="auto">
          <a:xfrm>
            <a:off x="1981200" y="4495801"/>
            <a:ext cx="5029200" cy="2087563"/>
            <a:chOff x="685800" y="4724400"/>
            <a:chExt cx="5029200" cy="2087106"/>
          </a:xfrm>
        </p:grpSpPr>
        <p:sp>
          <p:nvSpPr>
            <p:cNvPr id="107" name="Rectangle 106"/>
            <p:cNvSpPr/>
            <p:nvPr/>
          </p:nvSpPr>
          <p:spPr>
            <a:xfrm>
              <a:off x="990600" y="4724400"/>
              <a:ext cx="3048000" cy="114275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685800" y="5790966"/>
              <a:ext cx="2819400" cy="838017"/>
            </a:xfrm>
            <a:prstGeom prst="roundRect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3352800" y="5821123"/>
              <a:ext cx="2362200" cy="99038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cxnSp>
          <p:nvCxnSpPr>
            <p:cNvPr id="104" name="Straight Connector 103"/>
            <p:cNvCxnSpPr/>
            <p:nvPr/>
          </p:nvCxnSpPr>
          <p:spPr>
            <a:xfrm rot="5400000" flipH="1" flipV="1">
              <a:off x="3314792" y="4990958"/>
              <a:ext cx="838017" cy="762000"/>
            </a:xfrm>
            <a:prstGeom prst="lin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5400000" flipH="1" flipV="1">
              <a:off x="3314792" y="5828975"/>
              <a:ext cx="838017" cy="762000"/>
            </a:xfrm>
            <a:prstGeom prst="lin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</p:grpSp>
      <p:grpSp>
        <p:nvGrpSpPr>
          <p:cNvPr id="3" name="Group 109"/>
          <p:cNvGrpSpPr>
            <a:grpSpLocks/>
          </p:cNvGrpSpPr>
          <p:nvPr/>
        </p:nvGrpSpPr>
        <p:grpSpPr bwMode="auto">
          <a:xfrm flipH="1">
            <a:off x="5562600" y="4541837"/>
            <a:ext cx="4419600" cy="2087563"/>
            <a:chOff x="685800" y="4724400"/>
            <a:chExt cx="4419600" cy="2087106"/>
          </a:xfrm>
        </p:grpSpPr>
        <p:sp>
          <p:nvSpPr>
            <p:cNvPr id="111" name="Rectangle 110"/>
            <p:cNvSpPr/>
            <p:nvPr/>
          </p:nvSpPr>
          <p:spPr>
            <a:xfrm>
              <a:off x="990600" y="4724400"/>
              <a:ext cx="3048000" cy="114275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685800" y="5790967"/>
              <a:ext cx="2819400" cy="838017"/>
            </a:xfrm>
            <a:prstGeom prst="roundRect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3352800" y="5821122"/>
              <a:ext cx="1752600" cy="99038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cxnSp>
          <p:nvCxnSpPr>
            <p:cNvPr id="114" name="Straight Connector 113"/>
            <p:cNvCxnSpPr/>
            <p:nvPr/>
          </p:nvCxnSpPr>
          <p:spPr>
            <a:xfrm rot="5400000" flipH="1" flipV="1">
              <a:off x="3314792" y="4990959"/>
              <a:ext cx="838017" cy="762000"/>
            </a:xfrm>
            <a:prstGeom prst="lin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 flipH="1" flipV="1">
              <a:off x="3314792" y="5828975"/>
              <a:ext cx="838017" cy="762000"/>
            </a:xfrm>
            <a:prstGeom prst="lin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</p:grpSp>
      <p:grpSp>
        <p:nvGrpSpPr>
          <p:cNvPr id="4" name="Group 96"/>
          <p:cNvGrpSpPr>
            <a:grpSpLocks/>
          </p:cNvGrpSpPr>
          <p:nvPr/>
        </p:nvGrpSpPr>
        <p:grpSpPr bwMode="auto">
          <a:xfrm>
            <a:off x="2871789" y="5002213"/>
            <a:ext cx="6272212" cy="331787"/>
            <a:chOff x="1575811" y="5230090"/>
            <a:chExt cx="6272789" cy="332510"/>
          </a:xfrm>
        </p:grpSpPr>
        <p:cxnSp>
          <p:nvCxnSpPr>
            <p:cNvPr id="64" name="Straight Connector 63"/>
            <p:cNvCxnSpPr/>
            <p:nvPr/>
          </p:nvCxnSpPr>
          <p:spPr>
            <a:xfrm flipV="1">
              <a:off x="1752039" y="5424187"/>
              <a:ext cx="636647" cy="1590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1823484" y="5230090"/>
              <a:ext cx="495346" cy="1590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575811" y="5327138"/>
              <a:ext cx="1025619" cy="1591"/>
            </a:xfrm>
            <a:prstGeom prst="line">
              <a:avLst/>
            </a:prstGeom>
            <a:ln w="38100">
              <a:solidFill>
                <a:srgbClr val="6633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1682183" y="5519645"/>
              <a:ext cx="812875" cy="1590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4403408" y="5368503"/>
              <a:ext cx="495346" cy="1591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4333552" y="5271455"/>
              <a:ext cx="636647" cy="1590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4155735" y="5465552"/>
              <a:ext cx="1025619" cy="1590"/>
            </a:xfrm>
            <a:prstGeom prst="line">
              <a:avLst/>
            </a:prstGeom>
            <a:ln w="38100">
              <a:solidFill>
                <a:srgbClr val="6633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4262108" y="5561010"/>
              <a:ext cx="812875" cy="1590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6822981" y="5561010"/>
              <a:ext cx="1025619" cy="1590"/>
            </a:xfrm>
            <a:prstGeom prst="line">
              <a:avLst/>
            </a:prstGeom>
            <a:ln w="38100">
              <a:solidFill>
                <a:srgbClr val="6633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7070653" y="5463961"/>
              <a:ext cx="495346" cy="1591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7000797" y="5366913"/>
              <a:ext cx="635058" cy="1590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6929353" y="5271455"/>
              <a:ext cx="812875" cy="1590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6" name="Rounded Rectangle 115"/>
          <p:cNvSpPr/>
          <p:nvPr/>
        </p:nvSpPr>
        <p:spPr>
          <a:xfrm>
            <a:off x="5181600" y="4038600"/>
            <a:ext cx="1600200" cy="609600"/>
          </a:xfrm>
          <a:prstGeom prst="round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>
              <a:latin typeface="Calibri"/>
              <a:cs typeface="Calibri"/>
            </a:endParaRPr>
          </a:p>
        </p:txBody>
      </p:sp>
      <p:grpSp>
        <p:nvGrpSpPr>
          <p:cNvPr id="5" name="Group 128"/>
          <p:cNvGrpSpPr>
            <a:grpSpLocks/>
          </p:cNvGrpSpPr>
          <p:nvPr/>
        </p:nvGrpSpPr>
        <p:grpSpPr bwMode="auto">
          <a:xfrm>
            <a:off x="2362200" y="3733800"/>
            <a:ext cx="7162800" cy="762000"/>
            <a:chOff x="1066800" y="3962400"/>
            <a:chExt cx="7162800" cy="762000"/>
          </a:xfrm>
        </p:grpSpPr>
        <p:sp>
          <p:nvSpPr>
            <p:cNvPr id="122" name="Rounded Rectangular Callout 121"/>
            <p:cNvSpPr/>
            <p:nvPr/>
          </p:nvSpPr>
          <p:spPr>
            <a:xfrm>
              <a:off x="1066800" y="3962400"/>
              <a:ext cx="2133600" cy="762000"/>
            </a:xfrm>
            <a:prstGeom prst="wedgeRoundRectCallout">
              <a:avLst>
                <a:gd name="adj1" fmla="val 43579"/>
                <a:gd name="adj2" fmla="val 70521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alibri"/>
                  <a:cs typeface="Calibri"/>
                </a:rPr>
                <a:t>Action: flip top two</a:t>
              </a:r>
              <a:br>
                <a:rPr lang="en-US" dirty="0">
                  <a:latin typeface="Calibri"/>
                  <a:cs typeface="Calibri"/>
                </a:rPr>
              </a:br>
              <a:r>
                <a:rPr lang="en-US" dirty="0">
                  <a:latin typeface="Calibri"/>
                  <a:cs typeface="Calibri"/>
                </a:rPr>
                <a:t>Cost: 2</a:t>
              </a:r>
            </a:p>
          </p:txBody>
        </p:sp>
        <p:sp>
          <p:nvSpPr>
            <p:cNvPr id="123" name="Rounded Rectangular Callout 122"/>
            <p:cNvSpPr/>
            <p:nvPr/>
          </p:nvSpPr>
          <p:spPr>
            <a:xfrm>
              <a:off x="6096000" y="3962400"/>
              <a:ext cx="2133600" cy="762000"/>
            </a:xfrm>
            <a:prstGeom prst="wedgeRoundRectCallout">
              <a:avLst>
                <a:gd name="adj1" fmla="val -40244"/>
                <a:gd name="adj2" fmla="val 72286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alibri"/>
                  <a:cs typeface="Calibri"/>
                </a:rPr>
                <a:t>Action: flip all four</a:t>
              </a:r>
              <a:br>
                <a:rPr lang="en-US" dirty="0">
                  <a:latin typeface="Calibri"/>
                  <a:cs typeface="Calibri"/>
                </a:rPr>
              </a:br>
              <a:r>
                <a:rPr lang="en-US" dirty="0">
                  <a:latin typeface="Calibri"/>
                  <a:cs typeface="Calibri"/>
                </a:rPr>
                <a:t>Cost: 4</a:t>
              </a:r>
            </a:p>
          </p:txBody>
        </p:sp>
      </p:grpSp>
      <p:grpSp>
        <p:nvGrpSpPr>
          <p:cNvPr id="6" name="Group 127"/>
          <p:cNvGrpSpPr>
            <a:grpSpLocks/>
          </p:cNvGrpSpPr>
          <p:nvPr/>
        </p:nvGrpSpPr>
        <p:grpSpPr bwMode="auto">
          <a:xfrm>
            <a:off x="3733800" y="4495801"/>
            <a:ext cx="4572000" cy="393700"/>
            <a:chOff x="2438400" y="4724400"/>
            <a:chExt cx="4572000" cy="394447"/>
          </a:xfrm>
        </p:grpSpPr>
        <p:cxnSp>
          <p:nvCxnSpPr>
            <p:cNvPr id="119" name="Straight Arrow Connector 118"/>
            <p:cNvCxnSpPr/>
            <p:nvPr/>
          </p:nvCxnSpPr>
          <p:spPr>
            <a:xfrm rot="10800000" flipV="1">
              <a:off x="2438400" y="4724400"/>
              <a:ext cx="1676400" cy="38172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/>
            <p:nvPr/>
          </p:nvCxnSpPr>
          <p:spPr>
            <a:xfrm rot="10800000" flipH="1" flipV="1">
              <a:off x="5334000" y="4724400"/>
              <a:ext cx="1676400" cy="38172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/>
            <p:nvPr/>
          </p:nvCxnSpPr>
          <p:spPr>
            <a:xfrm rot="5400000">
              <a:off x="4543930" y="4965364"/>
              <a:ext cx="30537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" name="Group 136"/>
          <p:cNvGrpSpPr>
            <a:grpSpLocks/>
          </p:cNvGrpSpPr>
          <p:nvPr/>
        </p:nvGrpSpPr>
        <p:grpSpPr bwMode="auto">
          <a:xfrm>
            <a:off x="2133600" y="5410200"/>
            <a:ext cx="2362200" cy="762000"/>
            <a:chOff x="838200" y="5638800"/>
            <a:chExt cx="2362200" cy="762000"/>
          </a:xfrm>
        </p:grpSpPr>
        <p:grpSp>
          <p:nvGrpSpPr>
            <p:cNvPr id="9246" name="Group 97"/>
            <p:cNvGrpSpPr>
              <a:grpSpLocks/>
            </p:cNvGrpSpPr>
            <p:nvPr/>
          </p:nvGrpSpPr>
          <p:grpSpPr bwMode="auto">
            <a:xfrm>
              <a:off x="838200" y="6096000"/>
              <a:ext cx="2362200" cy="304800"/>
              <a:chOff x="838200" y="6096000"/>
              <a:chExt cx="2362200" cy="304800"/>
            </a:xfrm>
          </p:grpSpPr>
          <p:grpSp>
            <p:nvGrpSpPr>
              <p:cNvPr id="9249" name="Group 81"/>
              <p:cNvGrpSpPr>
                <a:grpSpLocks/>
              </p:cNvGrpSpPr>
              <p:nvPr/>
            </p:nvGrpSpPr>
            <p:grpSpPr bwMode="auto">
              <a:xfrm flipV="1">
                <a:off x="838200" y="6109854"/>
                <a:ext cx="1025380" cy="194975"/>
                <a:chOff x="914400" y="6033654"/>
                <a:chExt cx="1025380" cy="194975"/>
              </a:xfrm>
            </p:grpSpPr>
            <p:cxnSp>
              <p:nvCxnSpPr>
                <p:cNvPr id="78" name="Straight Connector 77"/>
                <p:cNvCxnSpPr/>
                <p:nvPr/>
              </p:nvCxnSpPr>
              <p:spPr>
                <a:xfrm flipV="1">
                  <a:off x="1090613" y="6226608"/>
                  <a:ext cx="636587" cy="1587"/>
                </a:xfrm>
                <a:prstGeom prst="line">
                  <a:avLst/>
                </a:prstGeom>
                <a:ln w="38100">
                  <a:solidFill>
                    <a:srgbClr val="CC6600"/>
                  </a:solidFill>
                </a:ln>
                <a:effectLst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1162050" y="6032933"/>
                  <a:ext cx="495300" cy="1587"/>
                </a:xfrm>
                <a:prstGeom prst="line">
                  <a:avLst/>
                </a:prstGeom>
                <a:ln w="38100">
                  <a:solidFill>
                    <a:srgbClr val="CC9900"/>
                  </a:solidFill>
                </a:ln>
                <a:effectLst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914400" y="6129770"/>
                  <a:ext cx="1025525" cy="1588"/>
                </a:xfrm>
                <a:prstGeom prst="line">
                  <a:avLst/>
                </a:prstGeom>
                <a:ln w="38100">
                  <a:solidFill>
                    <a:srgbClr val="663300"/>
                  </a:solidFill>
                </a:ln>
                <a:effectLst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1" name="Straight Connector 80"/>
              <p:cNvCxnSpPr/>
              <p:nvPr/>
            </p:nvCxnSpPr>
            <p:spPr>
              <a:xfrm flipV="1">
                <a:off x="944563" y="6399213"/>
                <a:ext cx="812800" cy="1587"/>
              </a:xfrm>
              <a:prstGeom prst="line">
                <a:avLst/>
              </a:prstGeom>
              <a:ln w="38100">
                <a:solidFill>
                  <a:srgbClr val="9966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9251" name="Group 87"/>
              <p:cNvGrpSpPr>
                <a:grpSpLocks/>
              </p:cNvGrpSpPr>
              <p:nvPr/>
            </p:nvGrpSpPr>
            <p:grpSpPr bwMode="auto">
              <a:xfrm flipV="1">
                <a:off x="2175020" y="6096000"/>
                <a:ext cx="1025380" cy="290946"/>
                <a:chOff x="2175020" y="6019800"/>
                <a:chExt cx="1025380" cy="290946"/>
              </a:xfrm>
            </p:grpSpPr>
            <p:grpSp>
              <p:nvGrpSpPr>
                <p:cNvPr id="9252" name="Group 82"/>
                <p:cNvGrpSpPr>
                  <a:grpSpLocks/>
                </p:cNvGrpSpPr>
                <p:nvPr/>
              </p:nvGrpSpPr>
              <p:grpSpPr bwMode="auto">
                <a:xfrm>
                  <a:off x="2175020" y="6019800"/>
                  <a:ext cx="1025380" cy="194975"/>
                  <a:chOff x="914400" y="6033654"/>
                  <a:chExt cx="1025380" cy="194975"/>
                </a:xfrm>
              </p:grpSpPr>
              <p:cxnSp>
                <p:nvCxnSpPr>
                  <p:cNvPr id="84" name="Straight Connector 83"/>
                  <p:cNvCxnSpPr/>
                  <p:nvPr/>
                </p:nvCxnSpPr>
                <p:spPr>
                  <a:xfrm flipV="1">
                    <a:off x="1090468" y="6227762"/>
                    <a:ext cx="636587" cy="1588"/>
                  </a:xfrm>
                  <a:prstGeom prst="line">
                    <a:avLst/>
                  </a:prstGeom>
                  <a:ln w="38100">
                    <a:solidFill>
                      <a:srgbClr val="CC6600"/>
                    </a:solidFill>
                  </a:ln>
                  <a:effectLst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Straight Connector 84"/>
                  <p:cNvCxnSpPr/>
                  <p:nvPr/>
                </p:nvCxnSpPr>
                <p:spPr>
                  <a:xfrm>
                    <a:off x="1161905" y="6034087"/>
                    <a:ext cx="495300" cy="1588"/>
                  </a:xfrm>
                  <a:prstGeom prst="line">
                    <a:avLst/>
                  </a:prstGeom>
                  <a:ln w="38100">
                    <a:solidFill>
                      <a:srgbClr val="CC9900"/>
                    </a:solidFill>
                  </a:ln>
                  <a:effectLst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Straight Connector 85"/>
                  <p:cNvCxnSpPr/>
                  <p:nvPr/>
                </p:nvCxnSpPr>
                <p:spPr>
                  <a:xfrm>
                    <a:off x="914255" y="6130925"/>
                    <a:ext cx="1025525" cy="1587"/>
                  </a:xfrm>
                  <a:prstGeom prst="line">
                    <a:avLst/>
                  </a:prstGeom>
                  <a:ln w="38100">
                    <a:solidFill>
                      <a:srgbClr val="663300"/>
                    </a:solidFill>
                  </a:ln>
                  <a:effectLst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7" name="Straight Connector 86"/>
                <p:cNvCxnSpPr/>
                <p:nvPr/>
              </p:nvCxnSpPr>
              <p:spPr>
                <a:xfrm flipV="1">
                  <a:off x="2281238" y="6309158"/>
                  <a:ext cx="812800" cy="1588"/>
                </a:xfrm>
                <a:prstGeom prst="line">
                  <a:avLst/>
                </a:prstGeom>
                <a:ln w="38100">
                  <a:solidFill>
                    <a:srgbClr val="996600"/>
                  </a:solidFill>
                </a:ln>
                <a:effectLst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30" name="Straight Arrow Connector 129"/>
            <p:cNvCxnSpPr/>
            <p:nvPr/>
          </p:nvCxnSpPr>
          <p:spPr>
            <a:xfrm rot="10800000" flipV="1">
              <a:off x="1295400" y="5638800"/>
              <a:ext cx="5334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>
            <a:xfrm rot="10800000" flipH="1" flipV="1">
              <a:off x="2209800" y="5638800"/>
              <a:ext cx="5334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Group 135"/>
          <p:cNvGrpSpPr>
            <a:grpSpLocks/>
          </p:cNvGrpSpPr>
          <p:nvPr/>
        </p:nvGrpSpPr>
        <p:grpSpPr bwMode="auto">
          <a:xfrm>
            <a:off x="7391400" y="5410200"/>
            <a:ext cx="2438400" cy="762000"/>
            <a:chOff x="6096000" y="5638800"/>
            <a:chExt cx="2438400" cy="762000"/>
          </a:xfrm>
        </p:grpSpPr>
        <p:grpSp>
          <p:nvGrpSpPr>
            <p:cNvPr id="9234" name="Group 98"/>
            <p:cNvGrpSpPr>
              <a:grpSpLocks/>
            </p:cNvGrpSpPr>
            <p:nvPr/>
          </p:nvGrpSpPr>
          <p:grpSpPr bwMode="auto">
            <a:xfrm>
              <a:off x="6096000" y="6096000"/>
              <a:ext cx="2438400" cy="304800"/>
              <a:chOff x="6096000" y="6096000"/>
              <a:chExt cx="2438400" cy="304800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7508875" y="6399213"/>
                <a:ext cx="1025525" cy="1587"/>
              </a:xfrm>
              <a:prstGeom prst="line">
                <a:avLst/>
              </a:prstGeom>
              <a:ln w="38100">
                <a:solidFill>
                  <a:srgbClr val="6633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7756525" y="6110288"/>
                <a:ext cx="495300" cy="0"/>
              </a:xfrm>
              <a:prstGeom prst="line">
                <a:avLst/>
              </a:prstGeom>
              <a:ln w="38100">
                <a:solidFill>
                  <a:srgbClr val="CC99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7685088" y="6207125"/>
                <a:ext cx="636587" cy="0"/>
              </a:xfrm>
              <a:prstGeom prst="line">
                <a:avLst/>
              </a:prstGeom>
              <a:ln w="38100">
                <a:solidFill>
                  <a:srgbClr val="CC66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7615238" y="6302375"/>
                <a:ext cx="812800" cy="1588"/>
              </a:xfrm>
              <a:prstGeom prst="line">
                <a:avLst/>
              </a:prstGeom>
              <a:ln w="38100">
                <a:solidFill>
                  <a:srgbClr val="9966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6096000" y="6386513"/>
                <a:ext cx="1025525" cy="0"/>
              </a:xfrm>
              <a:prstGeom prst="line">
                <a:avLst/>
              </a:prstGeom>
              <a:ln w="38100">
                <a:solidFill>
                  <a:srgbClr val="6633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6343650" y="6289675"/>
                <a:ext cx="495300" cy="0"/>
              </a:xfrm>
              <a:prstGeom prst="line">
                <a:avLst/>
              </a:prstGeom>
              <a:ln w="38100">
                <a:solidFill>
                  <a:srgbClr val="CC99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9243" name="Group 94"/>
              <p:cNvGrpSpPr>
                <a:grpSpLocks/>
              </p:cNvGrpSpPr>
              <p:nvPr/>
            </p:nvGrpSpPr>
            <p:grpSpPr bwMode="auto">
              <a:xfrm flipV="1">
                <a:off x="6202074" y="6096000"/>
                <a:ext cx="813233" cy="96982"/>
                <a:chOff x="6278274" y="6096000"/>
                <a:chExt cx="813233" cy="96982"/>
              </a:xfrm>
            </p:grpSpPr>
            <p:cxnSp>
              <p:nvCxnSpPr>
                <p:cNvPr id="91" name="Straight Connector 90"/>
                <p:cNvCxnSpPr/>
                <p:nvPr/>
              </p:nvCxnSpPr>
              <p:spPr>
                <a:xfrm>
                  <a:off x="6350000" y="6191394"/>
                  <a:ext cx="635000" cy="1588"/>
                </a:xfrm>
                <a:prstGeom prst="line">
                  <a:avLst/>
                </a:prstGeom>
                <a:ln w="38100">
                  <a:solidFill>
                    <a:srgbClr val="CC6600"/>
                  </a:solidFill>
                </a:ln>
                <a:effectLst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6278563" y="6096144"/>
                  <a:ext cx="812800" cy="1588"/>
                </a:xfrm>
                <a:prstGeom prst="line">
                  <a:avLst/>
                </a:prstGeom>
                <a:ln w="38100">
                  <a:solidFill>
                    <a:srgbClr val="996600"/>
                  </a:solidFill>
                </a:ln>
                <a:effectLst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34" name="Straight Arrow Connector 133"/>
            <p:cNvCxnSpPr/>
            <p:nvPr/>
          </p:nvCxnSpPr>
          <p:spPr>
            <a:xfrm rot="10800000" flipV="1">
              <a:off x="6629400" y="5638800"/>
              <a:ext cx="5334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/>
            <p:nvPr/>
          </p:nvCxnSpPr>
          <p:spPr>
            <a:xfrm rot="10800000" flipH="1" flipV="1">
              <a:off x="7543800" y="5638800"/>
              <a:ext cx="5334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1" name="Rounded Rectangular Callout 70"/>
          <p:cNvSpPr/>
          <p:nvPr/>
        </p:nvSpPr>
        <p:spPr bwMode="auto">
          <a:xfrm>
            <a:off x="7772400" y="3810000"/>
            <a:ext cx="2286000" cy="990600"/>
          </a:xfrm>
          <a:prstGeom prst="wedgeRoundRectCallout">
            <a:avLst>
              <a:gd name="adj1" fmla="val 23278"/>
              <a:gd name="adj2" fmla="val 14284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dirty="0">
                <a:latin typeface="Calibri"/>
                <a:cs typeface="Calibri"/>
              </a:rPr>
              <a:t>Path to reach goal:</a:t>
            </a:r>
          </a:p>
          <a:p>
            <a:pPr algn="ctr">
              <a:defRPr/>
            </a:pPr>
            <a:r>
              <a:rPr lang="en-US" dirty="0">
                <a:latin typeface="Calibri"/>
                <a:cs typeface="Calibri"/>
              </a:rPr>
              <a:t>Flip four, flip three</a:t>
            </a:r>
          </a:p>
          <a:p>
            <a:pPr algn="ctr">
              <a:defRPr/>
            </a:pPr>
            <a:r>
              <a:rPr lang="en-US" dirty="0">
                <a:latin typeface="Calibri"/>
                <a:cs typeface="Calibri"/>
              </a:rPr>
              <a:t>Total cost: 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16" grpId="0" animBg="1"/>
      <p:bldP spid="116" grpId="1" animBg="1"/>
      <p:bldP spid="7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One Queue</a:t>
            </a:r>
          </a:p>
        </p:txBody>
      </p:sp>
      <p:sp>
        <p:nvSpPr>
          <p:cNvPr id="29711" name="Rectangle 15"/>
          <p:cNvSpPr>
            <a:spLocks noGrp="1" noChangeArrowheads="1"/>
          </p:cNvSpPr>
          <p:nvPr>
            <p:ph idx="1"/>
          </p:nvPr>
        </p:nvSpPr>
        <p:spPr>
          <a:xfrm>
            <a:off x="381000" y="1443036"/>
            <a:ext cx="5842000" cy="4729164"/>
          </a:xfrm>
        </p:spPr>
        <p:txBody>
          <a:bodyPr/>
          <a:lstStyle/>
          <a:p>
            <a:pPr eaLnBrk="1" hangingPunct="1"/>
            <a:r>
              <a:rPr lang="en-US" sz="2800" dirty="0"/>
              <a:t>All these search algorithms are the same except for fringe strategies</a:t>
            </a:r>
          </a:p>
          <a:p>
            <a:pPr lvl="1"/>
            <a:r>
              <a:rPr lang="en-US" sz="2400" dirty="0"/>
              <a:t>Conceptually, all fringes are priority queues (i.e. collections of nodes with attached priorities)</a:t>
            </a:r>
          </a:p>
          <a:p>
            <a:pPr lvl="1"/>
            <a:r>
              <a:rPr lang="en-US" sz="2400" dirty="0"/>
              <a:t>Practically, for DFS and BFS, you can avoid the log(n) overhead from an actual priority queue, by using stacks and queues</a:t>
            </a:r>
          </a:p>
          <a:p>
            <a:pPr lvl="1"/>
            <a:r>
              <a:rPr lang="en-US" sz="2400" dirty="0"/>
              <a:t>Can even code one implementation that takes a variable queuing object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7900" y="1296458"/>
            <a:ext cx="5753099" cy="4474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Uninformed Search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-457200"/>
            <a:ext cx="9753599" cy="7315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  <p:tag name="FIRSTDAN@SGFAKZNFUVWXY5M7" val="3532"/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g(A) = f(A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22"/>
  <p:tag name="PICTUREFILESIZE" val="62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A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"/>
  <p:tag name="PICTUREFILESIZE" val="87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f(A) &lt; f(B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21"/>
  <p:tag name="PICTUREFILESIZE" val="677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g(A) &lt; g(B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20"/>
  <p:tag name="PICTUREFILESIZE" val="645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n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82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B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"/>
  <p:tag name="PICTUREFILESIZE" val="101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A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"/>
  <p:tag name="PICTUREFILESIZE" val="87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begin{document}&#10;\[&#10;\textcolor{BrickRed}{f(n) \le f(A) &lt; f(B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95"/>
  <p:tag name="PICTUREFILESIZE" val="1466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n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82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B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"/>
  <p:tag name="PICTUREFILESIZE" val="10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begin{document}&#10;\[&#10;\textcolor{BrickRed}{0 \le h(n) \le h^*(n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63"/>
  <p:tag name="PICTUREFILESIZE" val="1318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A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"/>
  <p:tag name="PICTUREFILESIZE" val="87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\textcolor{red}{h(n) = max(h_a(n), h_b(n)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249"/>
  <p:tag name="PICTUREFILESIZE" val="2011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\textcolor{red}{\forall n : h_a(n) \ge h_c(n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176"/>
  <p:tag name="PICTUREFILESIZE" val="1407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\textcolor{blue}{exact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49"/>
  <p:tag name="PICTUREFILESIZE" val="498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\textcolor{blue}{zero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41"/>
  <p:tag name="PICTUREFILESIZE" val="389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\textcolor{blue}{h_a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20"/>
  <p:tag name="PICTUREFILESIZE" val="289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\textcolor{blue}{h_b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19"/>
  <p:tag name="PICTUREFILESIZE" val="297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\textcolor{blue}{h_c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20"/>
  <p:tag name="PICTUREFILESIZE" val="272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\textcolor{blue}{max(h_a, h_b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111"/>
  <p:tag name="PICTUREFILESIZE" val="1104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\textcolor{BrickRed}{h^*(n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51"/>
  <p:tag name="PICTUREFILESIZE" val="598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B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"/>
  <p:tag name="PICTUREFILESIZE" val="101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A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"/>
  <p:tag name="PICTUREFILESIZE" val="87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f(n) = g(n) + h(n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89"/>
  <p:tag name="PICTUREFILESIZE" val="942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f(n) \le g(A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7"/>
  <p:tag name="PICTUREFILESIZE" val="674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n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82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B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"/>
  <p:tag name="PICTUREFILESIZE" val="1013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lIns="91438" tIns="45719" rIns="91438" bIns="45719">
        <a:spAutoFit/>
      </a:bodyPr>
      <a:lstStyle>
        <a:defPPr>
          <a:defRPr>
            <a:solidFill>
              <a:schemeClr val="bg2"/>
            </a:solidFill>
            <a:latin typeface="Calibri"/>
            <a:cs typeface="Calibri"/>
          </a:defRPr>
        </a:defPPr>
      </a:lstStyle>
    </a:txDef>
  </a:objectDefaults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1 -- introduction</Template>
  <TotalTime>39178</TotalTime>
  <Words>2498</Words>
  <Application>Microsoft Macintosh PowerPoint</Application>
  <PresentationFormat>Widescreen</PresentationFormat>
  <Paragraphs>585</Paragraphs>
  <Slides>63</Slides>
  <Notes>15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8" baseType="lpstr">
      <vt:lpstr>Arial</vt:lpstr>
      <vt:lpstr>Calibri</vt:lpstr>
      <vt:lpstr>Times New Roman</vt:lpstr>
      <vt:lpstr>Wingdings</vt:lpstr>
      <vt:lpstr>dan-berkeley-nlp-v1</vt:lpstr>
      <vt:lpstr>CS 580: Artificial Intelligence </vt:lpstr>
      <vt:lpstr>Today</vt:lpstr>
      <vt:lpstr>Recap: Search</vt:lpstr>
      <vt:lpstr>Recap: Search</vt:lpstr>
      <vt:lpstr>Example: Pancake Problem</vt:lpstr>
      <vt:lpstr>Example: Pancake Problem</vt:lpstr>
      <vt:lpstr>General Tree Search</vt:lpstr>
      <vt:lpstr>The One Queue</vt:lpstr>
      <vt:lpstr>Uninformed Search</vt:lpstr>
      <vt:lpstr>Uniform Cost Search</vt:lpstr>
      <vt:lpstr>Video of Demo Contours UCS Empty</vt:lpstr>
      <vt:lpstr>Video of Demo Contours UCS Pacman Small Maze</vt:lpstr>
      <vt:lpstr>Informed Search</vt:lpstr>
      <vt:lpstr>Search Heuristics</vt:lpstr>
      <vt:lpstr>Example: Heuristic Function</vt:lpstr>
      <vt:lpstr>Example: Heuristic Function</vt:lpstr>
      <vt:lpstr>Greedy Search</vt:lpstr>
      <vt:lpstr>Example: Heuristic Function</vt:lpstr>
      <vt:lpstr>Greedy Search</vt:lpstr>
      <vt:lpstr>Greedy Search</vt:lpstr>
      <vt:lpstr>Video of Demo Contours Greedy (Empty)</vt:lpstr>
      <vt:lpstr>Video of Demo Contours Greedy (Pacman Small Maze)</vt:lpstr>
      <vt:lpstr>A* Search</vt:lpstr>
      <vt:lpstr>A* Search</vt:lpstr>
      <vt:lpstr>Combining UCS and Greedy</vt:lpstr>
      <vt:lpstr>When should A* terminate?</vt:lpstr>
      <vt:lpstr>Is A* Optimal?</vt:lpstr>
      <vt:lpstr>Admissible Heuristics</vt:lpstr>
      <vt:lpstr>Idea: Admissibility</vt:lpstr>
      <vt:lpstr>Admissible Heuristics</vt:lpstr>
      <vt:lpstr>Optimality of A* Tree Search</vt:lpstr>
      <vt:lpstr>Optimality of A* Tree Search</vt:lpstr>
      <vt:lpstr>Optimality of A* Tree Search: Blocking</vt:lpstr>
      <vt:lpstr>Optimality of A* Tree Search: Blocking</vt:lpstr>
      <vt:lpstr>Optimality of A* Tree Search: Blocking</vt:lpstr>
      <vt:lpstr>Properties of A*</vt:lpstr>
      <vt:lpstr>Properties of A*</vt:lpstr>
      <vt:lpstr>UCS vs A* Contours</vt:lpstr>
      <vt:lpstr>Video of Demo Contours (Empty) -- UCS</vt:lpstr>
      <vt:lpstr>Video of Demo Contours (Empty) -- Greedy</vt:lpstr>
      <vt:lpstr>Video of Demo Contours (Empty) – A*</vt:lpstr>
      <vt:lpstr>Video of Demo Contours (Pacman Small Maze) – A*</vt:lpstr>
      <vt:lpstr>Comparison</vt:lpstr>
      <vt:lpstr>Creating Heuristics</vt:lpstr>
      <vt:lpstr>Creating Admissible Heuristics</vt:lpstr>
      <vt:lpstr>Example: 8 Puzzle</vt:lpstr>
      <vt:lpstr>8 Puzzle I</vt:lpstr>
      <vt:lpstr>8 Puzzle II</vt:lpstr>
      <vt:lpstr>8 Puzzle III</vt:lpstr>
      <vt:lpstr>Semi-Lattice of Heuristics</vt:lpstr>
      <vt:lpstr>Trivial Heuristics, Dominance</vt:lpstr>
      <vt:lpstr>Graph Search</vt:lpstr>
      <vt:lpstr>Tree Search: Extra Work!</vt:lpstr>
      <vt:lpstr>Graph Search</vt:lpstr>
      <vt:lpstr>Graph Search</vt:lpstr>
      <vt:lpstr>A* Graph Search Gone Wrong?</vt:lpstr>
      <vt:lpstr>Consistency of Heuristics</vt:lpstr>
      <vt:lpstr>Optimality of A* Graph Search</vt:lpstr>
      <vt:lpstr>Optimality</vt:lpstr>
      <vt:lpstr>A*: Summary</vt:lpstr>
      <vt:lpstr>A*: Summary</vt:lpstr>
      <vt:lpstr>Tree Search Pseudo-Code</vt:lpstr>
      <vt:lpstr>Graph Search Pseudo-Code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Xuesu Xiao</cp:lastModifiedBy>
  <cp:revision>2267</cp:revision>
  <cp:lastPrinted>2014-01-28T19:38:34Z</cp:lastPrinted>
  <dcterms:created xsi:type="dcterms:W3CDTF">2004-08-27T04:16:05Z</dcterms:created>
  <dcterms:modified xsi:type="dcterms:W3CDTF">2022-08-31T22:18:44Z</dcterms:modified>
</cp:coreProperties>
</file>